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59" r:id="rId4"/>
    <p:sldId id="276" r:id="rId5"/>
    <p:sldId id="262" r:id="rId6"/>
    <p:sldId id="263" r:id="rId7"/>
    <p:sldId id="265" r:id="rId8"/>
    <p:sldId id="267" r:id="rId9"/>
    <p:sldId id="271" r:id="rId10"/>
    <p:sldId id="268" r:id="rId11"/>
    <p:sldId id="272" r:id="rId12"/>
    <p:sldId id="277" r:id="rId13"/>
    <p:sldId id="269" r:id="rId14"/>
    <p:sldId id="266" r:id="rId15"/>
    <p:sldId id="270" r:id="rId16"/>
    <p:sldId id="273" r:id="rId17"/>
    <p:sldId id="278" r:id="rId18"/>
    <p:sldId id="264" r:id="rId19"/>
    <p:sldId id="275"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D1D1"/>
    <a:srgbClr val="76BD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74"/>
    <p:restoredTop sz="95775"/>
  </p:normalViewPr>
  <p:slideViewPr>
    <p:cSldViewPr snapToGrid="0">
      <p:cViewPr>
        <p:scale>
          <a:sx n="80" d="100"/>
          <a:sy n="80" d="100"/>
        </p:scale>
        <p:origin x="229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5FA91-6FF3-F643-9AC3-4F1B8753A494}" type="datetimeFigureOut">
              <a:rPr lang="en-US" smtClean="0"/>
              <a:t>4/2/24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4555-71FE-4042-BD59-08DBA3D27E8E}" type="slidenum">
              <a:rPr lang="en-US" smtClean="0"/>
              <a:t>‹#›</a:t>
            </a:fld>
            <a:endParaRPr lang="en-US"/>
          </a:p>
        </p:txBody>
      </p:sp>
    </p:spTree>
    <p:extLst>
      <p:ext uri="{BB962C8B-B14F-4D97-AF65-F5344CB8AC3E}">
        <p14:creationId xmlns:p14="http://schemas.microsoft.com/office/powerpoint/2010/main" val="349989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74555-71FE-4042-BD59-08DBA3D27E8E}" type="slidenum">
              <a:rPr lang="en-US" smtClean="0"/>
              <a:t>5</a:t>
            </a:fld>
            <a:endParaRPr lang="en-US"/>
          </a:p>
        </p:txBody>
      </p:sp>
    </p:spTree>
    <p:extLst>
      <p:ext uri="{BB962C8B-B14F-4D97-AF65-F5344CB8AC3E}">
        <p14:creationId xmlns:p14="http://schemas.microsoft.com/office/powerpoint/2010/main" val="7377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74555-71FE-4042-BD59-08DBA3D27E8E}" type="slidenum">
              <a:rPr lang="en-US" smtClean="0"/>
              <a:t>13</a:t>
            </a:fld>
            <a:endParaRPr lang="en-US"/>
          </a:p>
        </p:txBody>
      </p:sp>
    </p:spTree>
    <p:extLst>
      <p:ext uri="{BB962C8B-B14F-4D97-AF65-F5344CB8AC3E}">
        <p14:creationId xmlns:p14="http://schemas.microsoft.com/office/powerpoint/2010/main" val="42513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68882-10E8-FD67-DA7A-8A07889A8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4FAA23-6AB4-7BA5-6F0E-7875CCFD9E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1D2544-24E8-95AA-0550-0071A8AF124D}"/>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5" name="Footer Placeholder 4">
            <a:extLst>
              <a:ext uri="{FF2B5EF4-FFF2-40B4-BE49-F238E27FC236}">
                <a16:creationId xmlns:a16="http://schemas.microsoft.com/office/drawing/2014/main" id="{C33CE9C4-3653-A525-F92F-F450ECB64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524B7-7883-12CE-35F5-AB6E11F30B62}"/>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17877430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F070-484A-B58C-07C8-7676C0ED2C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E533B0-5A1D-B871-333C-01BA2468D8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856B2-D0DC-C5DC-5638-235F5CC363FF}"/>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5" name="Footer Placeholder 4">
            <a:extLst>
              <a:ext uri="{FF2B5EF4-FFF2-40B4-BE49-F238E27FC236}">
                <a16:creationId xmlns:a16="http://schemas.microsoft.com/office/drawing/2014/main" id="{5B5399C9-71B4-4526-6784-E3F20F5D5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EA0AC-C29A-A7D5-DE36-C700A1D71204}"/>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23176880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C16C00-0B01-94EF-4A60-12119DD6EE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0A9935-CD08-CDDC-314D-3F57E95D25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97763-C426-1FF4-5184-DFE95249FEDA}"/>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5" name="Footer Placeholder 4">
            <a:extLst>
              <a:ext uri="{FF2B5EF4-FFF2-40B4-BE49-F238E27FC236}">
                <a16:creationId xmlns:a16="http://schemas.microsoft.com/office/drawing/2014/main" id="{32BE44F0-0B22-0797-8988-33A55BBAB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ED6F2-31AF-FBF8-CF1B-A3E4785C934D}"/>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16025203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55B0-FBE0-850C-C777-5EFF533EB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3A8319-91F1-F7A7-6679-699A4351E4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A094B-0AA5-D939-5165-807E76B5C37B}"/>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5" name="Footer Placeholder 4">
            <a:extLst>
              <a:ext uri="{FF2B5EF4-FFF2-40B4-BE49-F238E27FC236}">
                <a16:creationId xmlns:a16="http://schemas.microsoft.com/office/drawing/2014/main" id="{02045848-6328-6336-E238-FB9471AD4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665FA-D777-F277-1A38-890556B86DAD}"/>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19691857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001F-2CDB-1025-C60E-66A6C51E9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ECDDB5-EEB5-4F0E-A8F6-3AD2932D35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98C68-64DE-37DC-D7F7-220C2B6DABCE}"/>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5" name="Footer Placeholder 4">
            <a:extLst>
              <a:ext uri="{FF2B5EF4-FFF2-40B4-BE49-F238E27FC236}">
                <a16:creationId xmlns:a16="http://schemas.microsoft.com/office/drawing/2014/main" id="{16FBAEE6-483F-3DDE-D010-204F18E21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FAAE9-1045-2067-EE69-7EB41AD3A3FA}"/>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166590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F2C7-D201-3D96-92E6-E26CE2D5F8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33C0A-EFCC-0AE3-7D34-FFA94F1AF9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635697-4F12-4470-3B57-F9040E7C84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789DBE-D7F5-EBEB-4339-57A1DABBE7E9}"/>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6" name="Footer Placeholder 5">
            <a:extLst>
              <a:ext uri="{FF2B5EF4-FFF2-40B4-BE49-F238E27FC236}">
                <a16:creationId xmlns:a16="http://schemas.microsoft.com/office/drawing/2014/main" id="{E88B1FB0-762B-49F2-30FB-8C8313AB1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72D61-557D-EFC3-A4A8-9EB37EED4C1C}"/>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35582007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AB4D-4BC5-775C-0F53-B755CC0A2E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1D4680-21A1-8948-8471-B2D5894F8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9CE5F-EF89-7B8D-EF73-AC06C3553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8BF54D-50E9-7B39-5BB3-8878D6858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A1B1EA-7D20-7D90-D00B-F551B04B11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3D842-BF27-EDF3-8981-20F23C51D42A}"/>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8" name="Footer Placeholder 7">
            <a:extLst>
              <a:ext uri="{FF2B5EF4-FFF2-40B4-BE49-F238E27FC236}">
                <a16:creationId xmlns:a16="http://schemas.microsoft.com/office/drawing/2014/main" id="{20700783-36B3-9F93-9872-DD432590F2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0B31C6-E152-EBE6-21C4-CCC25871EBCD}"/>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36524703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FB2C-9A3E-2BD4-07B5-69CCB26C8C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3A9EFD-E7BA-8DA3-C54F-B26957367120}"/>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4" name="Footer Placeholder 3">
            <a:extLst>
              <a:ext uri="{FF2B5EF4-FFF2-40B4-BE49-F238E27FC236}">
                <a16:creationId xmlns:a16="http://schemas.microsoft.com/office/drawing/2014/main" id="{E3D1D29D-341B-D692-89B2-3516911E76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9C4DA5-F148-4BFB-A613-B073A0D84707}"/>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14341145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05931-7451-14C8-72FE-14116200772D}"/>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3" name="Footer Placeholder 2">
            <a:extLst>
              <a:ext uri="{FF2B5EF4-FFF2-40B4-BE49-F238E27FC236}">
                <a16:creationId xmlns:a16="http://schemas.microsoft.com/office/drawing/2014/main" id="{2693E477-E65B-D572-15CC-643CBB68B4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57C5E9-E086-A735-501E-D1D63021BE27}"/>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42858905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9F48-A72A-694C-7E78-4C4DB2AC0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8443AB-B1BA-831A-1BA0-E05F95EE1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923D8-49AE-6D48-8779-52E21766E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2BD0F6-1944-3228-0E0D-4EE91E5AE998}"/>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6" name="Footer Placeholder 5">
            <a:extLst>
              <a:ext uri="{FF2B5EF4-FFF2-40B4-BE49-F238E27FC236}">
                <a16:creationId xmlns:a16="http://schemas.microsoft.com/office/drawing/2014/main" id="{D0B7794A-7C06-3B1E-3D2E-9C6AF49B4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ED4A41-7390-7663-1DC2-8A86DAF054B7}"/>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2278138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87FE-64D9-EB08-50D4-1FA46A0B7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5782C3-FAC2-8F56-D30F-E3C12AA02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9D4519-C320-9A26-14A4-FA6D509D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ED8B7-1105-1856-2DD9-BDC813461739}"/>
              </a:ext>
            </a:extLst>
          </p:cNvPr>
          <p:cNvSpPr>
            <a:spLocks noGrp="1"/>
          </p:cNvSpPr>
          <p:nvPr>
            <p:ph type="dt" sz="half" idx="10"/>
          </p:nvPr>
        </p:nvSpPr>
        <p:spPr/>
        <p:txBody>
          <a:bodyPr/>
          <a:lstStyle/>
          <a:p>
            <a:fld id="{4813B721-ADA3-9243-AEA1-E9E908C2C3BB}" type="datetimeFigureOut">
              <a:rPr lang="en-US" smtClean="0"/>
              <a:t>4/2/24</a:t>
            </a:fld>
            <a:endParaRPr lang="en-US"/>
          </a:p>
        </p:txBody>
      </p:sp>
      <p:sp>
        <p:nvSpPr>
          <p:cNvPr id="6" name="Footer Placeholder 5">
            <a:extLst>
              <a:ext uri="{FF2B5EF4-FFF2-40B4-BE49-F238E27FC236}">
                <a16:creationId xmlns:a16="http://schemas.microsoft.com/office/drawing/2014/main" id="{852BDFBC-3EED-D6F9-5DE0-3EB9A76A0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916F6-69A2-FEFB-FFD0-9F726457401F}"/>
              </a:ext>
            </a:extLst>
          </p:cNvPr>
          <p:cNvSpPr>
            <a:spLocks noGrp="1"/>
          </p:cNvSpPr>
          <p:nvPr>
            <p:ph type="sldNum" sz="quarter" idx="12"/>
          </p:nvPr>
        </p:nvSpPr>
        <p:spPr/>
        <p:txBody>
          <a:bodyPr/>
          <a:lstStyle/>
          <a:p>
            <a:fld id="{9070B308-611F-EB48-A0A3-00BD850C859E}" type="slidenum">
              <a:rPr lang="en-US" smtClean="0"/>
              <a:t>‹#›</a:t>
            </a:fld>
            <a:endParaRPr lang="en-US"/>
          </a:p>
        </p:txBody>
      </p:sp>
    </p:spTree>
    <p:extLst>
      <p:ext uri="{BB962C8B-B14F-4D97-AF65-F5344CB8AC3E}">
        <p14:creationId xmlns:p14="http://schemas.microsoft.com/office/powerpoint/2010/main" val="19070020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B7E14-B559-389D-64F2-DE8A7225AA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11194A-A665-534B-A9F8-11962D486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D62F7-4AD7-C12D-BF00-F614E300BC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13B721-ADA3-9243-AEA1-E9E908C2C3BB}" type="datetimeFigureOut">
              <a:rPr lang="en-US" smtClean="0"/>
              <a:t>4/2/24</a:t>
            </a:fld>
            <a:endParaRPr lang="en-US"/>
          </a:p>
        </p:txBody>
      </p:sp>
      <p:sp>
        <p:nvSpPr>
          <p:cNvPr id="5" name="Footer Placeholder 4">
            <a:extLst>
              <a:ext uri="{FF2B5EF4-FFF2-40B4-BE49-F238E27FC236}">
                <a16:creationId xmlns:a16="http://schemas.microsoft.com/office/drawing/2014/main" id="{884C3D35-FB49-513A-E6A7-DC58571EC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9081D37-120C-52F7-0084-FFA9185C10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70B308-611F-EB48-A0A3-00BD850C859E}" type="slidenum">
              <a:rPr lang="en-US" smtClean="0"/>
              <a:t>‹#›</a:t>
            </a:fld>
            <a:endParaRPr lang="en-US"/>
          </a:p>
        </p:txBody>
      </p:sp>
    </p:spTree>
    <p:extLst>
      <p:ext uri="{BB962C8B-B14F-4D97-AF65-F5344CB8AC3E}">
        <p14:creationId xmlns:p14="http://schemas.microsoft.com/office/powerpoint/2010/main" val="3262975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mailto:biondi.jeffrey@gmail.com" TargetMode="External"/><Relationship Id="rId2" Type="http://schemas.openxmlformats.org/officeDocument/2006/relationships/hyperlink" Target="https://medium.com/@biondi.jeffrey/analyzing-hr-data-insights-of-employee-demographics-and-salary-trends-using-mysql-and-tableau-ece01b8cb5eb" TargetMode="External"/><Relationship Id="rId1" Type="http://schemas.openxmlformats.org/officeDocument/2006/relationships/slideLayout" Target="../slideLayouts/slideLayout7.xml"/><Relationship Id="rId6" Type="http://schemas.openxmlformats.org/officeDocument/2006/relationships/hyperlink" Target="https://www.datascienceportfol.io/jeffreybiondi" TargetMode="External"/><Relationship Id="rId5" Type="http://schemas.openxmlformats.org/officeDocument/2006/relationships/hyperlink" Target="jeffumss.github.io/JeffreySite" TargetMode="External"/><Relationship Id="rId4" Type="http://schemas.openxmlformats.org/officeDocument/2006/relationships/hyperlink" Target="http://linkedin.com/in/jeffreybiond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CC01DC-826F-D793-14F9-6F2F15A35DD0}"/>
              </a:ext>
            </a:extLst>
          </p:cNvPr>
          <p:cNvSpPr>
            <a:spLocks noGrp="1" noRot="1" noMove="1" noResize="1" noEditPoints="1" noAdjustHandles="1" noChangeArrowheads="1" noChangeShapeType="1"/>
          </p:cNvSpPr>
          <p:nvPr>
            <p:ph type="ctrTitle"/>
          </p:nvPr>
        </p:nvSpPr>
        <p:spPr>
          <a:xfrm>
            <a:off x="1524003" y="1999615"/>
            <a:ext cx="9144000" cy="2764028"/>
          </a:xfrm>
        </p:spPr>
        <p:txBody>
          <a:bodyPr anchor="ctr">
            <a:normAutofit/>
          </a:bodyPr>
          <a:lstStyle/>
          <a:p>
            <a:r>
              <a:rPr lang="en-US" sz="4500" b="1"/>
              <a:t>Analyzing HR Data Insights of Employee Demographics &amp; Salary Trends (Using MySQL &amp; Tableau)</a:t>
            </a:r>
            <a:endParaRPr lang="en-US" sz="4500" b="1" dirty="0"/>
          </a:p>
        </p:txBody>
      </p:sp>
      <p:sp>
        <p:nvSpPr>
          <p:cNvPr id="3" name="Subtitle 2">
            <a:extLst>
              <a:ext uri="{FF2B5EF4-FFF2-40B4-BE49-F238E27FC236}">
                <a16:creationId xmlns:a16="http://schemas.microsoft.com/office/drawing/2014/main" id="{88DBE0DC-FEE7-8CCC-4DBF-07C574474855}"/>
              </a:ext>
            </a:extLst>
          </p:cNvPr>
          <p:cNvSpPr>
            <a:spLocks noGrp="1"/>
          </p:cNvSpPr>
          <p:nvPr>
            <p:ph type="subTitle" idx="1"/>
          </p:nvPr>
        </p:nvSpPr>
        <p:spPr>
          <a:xfrm>
            <a:off x="1966912" y="5645150"/>
            <a:ext cx="8258176" cy="631825"/>
          </a:xfrm>
        </p:spPr>
        <p:txBody>
          <a:bodyPr anchor="ctr">
            <a:normAutofit/>
          </a:bodyPr>
          <a:lstStyle/>
          <a:p>
            <a:r>
              <a:rPr lang="en-US" sz="2800"/>
              <a:t>Created by Jeffrey Biondi</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Statistics with solid fill">
            <a:extLst>
              <a:ext uri="{FF2B5EF4-FFF2-40B4-BE49-F238E27FC236}">
                <a16:creationId xmlns:a16="http://schemas.microsoft.com/office/drawing/2014/main" id="{BEFE722E-5944-58F3-333C-E57D1FBF13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6122" y="4641190"/>
            <a:ext cx="1367980" cy="1367980"/>
          </a:xfrm>
          <a:prstGeom prst="rect">
            <a:avLst/>
          </a:prstGeom>
        </p:spPr>
      </p:pic>
      <p:pic>
        <p:nvPicPr>
          <p:cNvPr id="19" name="Graphic 18" descr="Research with solid fill">
            <a:extLst>
              <a:ext uri="{FF2B5EF4-FFF2-40B4-BE49-F238E27FC236}">
                <a16:creationId xmlns:a16="http://schemas.microsoft.com/office/drawing/2014/main" id="{49A52D51-2EB0-6E25-4A48-5600321CD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0392" y="848830"/>
            <a:ext cx="1415189" cy="1415189"/>
          </a:xfrm>
          <a:prstGeom prst="rect">
            <a:avLst/>
          </a:prstGeom>
        </p:spPr>
      </p:pic>
      <p:pic>
        <p:nvPicPr>
          <p:cNvPr id="21" name="Graphic 20" descr="Bar chart with solid fill">
            <a:extLst>
              <a:ext uri="{FF2B5EF4-FFF2-40B4-BE49-F238E27FC236}">
                <a16:creationId xmlns:a16="http://schemas.microsoft.com/office/drawing/2014/main" id="{34FDED86-0FBB-28FC-E9BF-3518E64F1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30346" y="1118108"/>
            <a:ext cx="1227438" cy="1227438"/>
          </a:xfrm>
          <a:prstGeom prst="rect">
            <a:avLst/>
          </a:prstGeom>
        </p:spPr>
      </p:pic>
    </p:spTree>
    <p:extLst>
      <p:ext uri="{BB962C8B-B14F-4D97-AF65-F5344CB8AC3E}">
        <p14:creationId xmlns:p14="http://schemas.microsoft.com/office/powerpoint/2010/main" val="17426499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of a number of blue rectangular bars with numbers&#10;&#10;Description automatically generated with medium confidence">
            <a:extLst>
              <a:ext uri="{FF2B5EF4-FFF2-40B4-BE49-F238E27FC236}">
                <a16:creationId xmlns:a16="http://schemas.microsoft.com/office/drawing/2014/main" id="{F281A63D-1227-D915-0BC2-266181663C28}"/>
              </a:ext>
            </a:extLst>
          </p:cNvPr>
          <p:cNvPicPr>
            <a:picLocks noChangeAspect="1"/>
          </p:cNvPicPr>
          <p:nvPr/>
        </p:nvPicPr>
        <p:blipFill>
          <a:blip r:embed="rId2"/>
          <a:stretch>
            <a:fillRect/>
          </a:stretch>
        </p:blipFill>
        <p:spPr>
          <a:xfrm>
            <a:off x="4800600" y="870613"/>
            <a:ext cx="7171237" cy="5556885"/>
          </a:xfrm>
          <a:prstGeom prst="rect">
            <a:avLst/>
          </a:prstGeom>
        </p:spPr>
      </p:pic>
      <p:sp>
        <p:nvSpPr>
          <p:cNvPr id="2" name="TextBox 1">
            <a:extLst>
              <a:ext uri="{FF2B5EF4-FFF2-40B4-BE49-F238E27FC236}">
                <a16:creationId xmlns:a16="http://schemas.microsoft.com/office/drawing/2014/main" id="{692B2F6A-55EF-8394-5518-8792B7692A65}"/>
              </a:ext>
            </a:extLst>
          </p:cNvPr>
          <p:cNvSpPr txBox="1"/>
          <p:nvPr/>
        </p:nvSpPr>
        <p:spPr>
          <a:xfrm>
            <a:off x="2475874" y="243722"/>
            <a:ext cx="7240252" cy="369332"/>
          </a:xfrm>
          <a:prstGeom prst="rect">
            <a:avLst/>
          </a:prstGeom>
          <a:noFill/>
        </p:spPr>
        <p:txBody>
          <a:bodyPr wrap="none" rtlCol="0">
            <a:spAutoFit/>
          </a:bodyPr>
          <a:lstStyle/>
          <a:p>
            <a:r>
              <a:rPr lang="en-US" sz="1800" dirty="0">
                <a:latin typeface="+mj-lt"/>
              </a:rPr>
              <a:t>5. What is the distribution and average salary of employees across job titles?</a:t>
            </a:r>
          </a:p>
        </p:txBody>
      </p:sp>
      <p:pic>
        <p:nvPicPr>
          <p:cNvPr id="4" name="Picture 3" descr="A screenshot of a computer code&#10;&#10;Description automatically generated">
            <a:extLst>
              <a:ext uri="{FF2B5EF4-FFF2-40B4-BE49-F238E27FC236}">
                <a16:creationId xmlns:a16="http://schemas.microsoft.com/office/drawing/2014/main" id="{1A0E8AEB-16F5-B27F-934A-8E004C8CD400}"/>
              </a:ext>
            </a:extLst>
          </p:cNvPr>
          <p:cNvPicPr>
            <a:picLocks noChangeAspect="1"/>
          </p:cNvPicPr>
          <p:nvPr/>
        </p:nvPicPr>
        <p:blipFill>
          <a:blip r:embed="rId3"/>
          <a:stretch>
            <a:fillRect/>
          </a:stretch>
        </p:blipFill>
        <p:spPr>
          <a:xfrm>
            <a:off x="412124" y="1000697"/>
            <a:ext cx="4127500" cy="2819400"/>
          </a:xfrm>
          <a:prstGeom prst="rect">
            <a:avLst/>
          </a:prstGeom>
        </p:spPr>
      </p:pic>
      <p:sp>
        <p:nvSpPr>
          <p:cNvPr id="12" name="TextBox 11">
            <a:extLst>
              <a:ext uri="{FF2B5EF4-FFF2-40B4-BE49-F238E27FC236}">
                <a16:creationId xmlns:a16="http://schemas.microsoft.com/office/drawing/2014/main" id="{3F58BBA6-34C4-CCB9-32E6-3C2AD9225462}"/>
              </a:ext>
            </a:extLst>
          </p:cNvPr>
          <p:cNvSpPr txBox="1"/>
          <p:nvPr/>
        </p:nvSpPr>
        <p:spPr>
          <a:xfrm>
            <a:off x="412124" y="4187901"/>
            <a:ext cx="4388476" cy="2031325"/>
          </a:xfrm>
          <a:prstGeom prst="rect">
            <a:avLst/>
          </a:prstGeom>
          <a:noFill/>
        </p:spPr>
        <p:txBody>
          <a:bodyPr wrap="square">
            <a:spAutoFit/>
          </a:bodyPr>
          <a:lstStyle/>
          <a:p>
            <a:pPr algn="l"/>
            <a:r>
              <a:rPr lang="en-US" sz="1400" b="0" i="0" u="none" strike="noStrike" dirty="0">
                <a:solidFill>
                  <a:srgbClr val="000000"/>
                </a:solidFill>
                <a:effectLst/>
              </a:rPr>
              <a:t>This query calculated the number of employees currently working for each job title in the company. It also calculates the employee’s average salary in each position, ordering the results in the highest average salary. </a:t>
            </a:r>
          </a:p>
          <a:p>
            <a:r>
              <a:rPr lang="en-US" sz="1400" b="0" i="0" u="none" strike="noStrike" dirty="0">
                <a:solidFill>
                  <a:srgbClr val="000000"/>
                </a:solidFill>
                <a:effectLst/>
              </a:rPr>
              <a:t>Note: Senior Staff have the highest average salary (~$80,500) of all job positions with the second highest employee count. </a:t>
            </a:r>
          </a:p>
          <a:p>
            <a:pPr algn="l"/>
            <a:endParaRPr lang="en-US" sz="1400" b="0" i="0" u="none" strike="noStrike" dirty="0">
              <a:solidFill>
                <a:srgbClr val="000000"/>
              </a:solidFill>
              <a:effectLst/>
            </a:endParaRPr>
          </a:p>
        </p:txBody>
      </p:sp>
      <p:sp>
        <p:nvSpPr>
          <p:cNvPr id="13" name="Rectangle 12">
            <a:extLst>
              <a:ext uri="{FF2B5EF4-FFF2-40B4-BE49-F238E27FC236}">
                <a16:creationId xmlns:a16="http://schemas.microsoft.com/office/drawing/2014/main" id="{FA6C91F6-7C0E-5B6B-149A-CF0EF751AC9B}"/>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1788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B2F6A-55EF-8394-5518-8792B7692A65}"/>
              </a:ext>
            </a:extLst>
          </p:cNvPr>
          <p:cNvSpPr txBox="1"/>
          <p:nvPr/>
        </p:nvSpPr>
        <p:spPr>
          <a:xfrm>
            <a:off x="2842962" y="223283"/>
            <a:ext cx="6506076" cy="369332"/>
          </a:xfrm>
          <a:prstGeom prst="rect">
            <a:avLst/>
          </a:prstGeom>
          <a:noFill/>
        </p:spPr>
        <p:txBody>
          <a:bodyPr wrap="none" rtlCol="0">
            <a:spAutoFit/>
          </a:bodyPr>
          <a:lstStyle/>
          <a:p>
            <a:r>
              <a:rPr lang="en-US" sz="1800" dirty="0">
                <a:latin typeface="+mj-lt"/>
              </a:rPr>
              <a:t>6. What is the average salary </a:t>
            </a:r>
            <a:r>
              <a:rPr lang="en-US" dirty="0">
                <a:latin typeface="+mj-lt"/>
              </a:rPr>
              <a:t>per </a:t>
            </a:r>
            <a:r>
              <a:rPr lang="en-US" sz="1800" dirty="0">
                <a:latin typeface="+mj-lt"/>
              </a:rPr>
              <a:t>department for current employees?</a:t>
            </a:r>
          </a:p>
        </p:txBody>
      </p:sp>
      <p:pic>
        <p:nvPicPr>
          <p:cNvPr id="4" name="Picture 3">
            <a:extLst>
              <a:ext uri="{FF2B5EF4-FFF2-40B4-BE49-F238E27FC236}">
                <a16:creationId xmlns:a16="http://schemas.microsoft.com/office/drawing/2014/main" id="{037C1282-02B7-144E-1037-10D1453359E4}"/>
              </a:ext>
            </a:extLst>
          </p:cNvPr>
          <p:cNvPicPr>
            <a:picLocks noChangeAspect="1"/>
          </p:cNvPicPr>
          <p:nvPr/>
        </p:nvPicPr>
        <p:blipFill>
          <a:blip r:embed="rId2"/>
          <a:stretch>
            <a:fillRect/>
          </a:stretch>
        </p:blipFill>
        <p:spPr>
          <a:xfrm>
            <a:off x="4479851" y="1199134"/>
            <a:ext cx="6187217" cy="445973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C16D47D-E16B-1387-2639-87C6AB7484DE}"/>
              </a:ext>
            </a:extLst>
          </p:cNvPr>
          <p:cNvPicPr>
            <a:picLocks noChangeAspect="1"/>
          </p:cNvPicPr>
          <p:nvPr/>
        </p:nvPicPr>
        <p:blipFill rotWithShape="1">
          <a:blip r:embed="rId3"/>
          <a:srcRect t="76533" r="81023"/>
          <a:stretch/>
        </p:blipFill>
        <p:spPr>
          <a:xfrm>
            <a:off x="10725035" y="2416221"/>
            <a:ext cx="1399234" cy="2025559"/>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51EB451A-90CB-1169-3936-2A715A2509C3}"/>
              </a:ext>
            </a:extLst>
          </p:cNvPr>
          <p:cNvPicPr>
            <a:picLocks noChangeAspect="1"/>
          </p:cNvPicPr>
          <p:nvPr/>
        </p:nvPicPr>
        <p:blipFill>
          <a:blip r:embed="rId4"/>
          <a:stretch>
            <a:fillRect/>
          </a:stretch>
        </p:blipFill>
        <p:spPr>
          <a:xfrm>
            <a:off x="288851" y="975465"/>
            <a:ext cx="4165600" cy="2857500"/>
          </a:xfrm>
          <a:prstGeom prst="rect">
            <a:avLst/>
          </a:prstGeom>
        </p:spPr>
      </p:pic>
      <p:sp>
        <p:nvSpPr>
          <p:cNvPr id="11" name="TextBox 10">
            <a:extLst>
              <a:ext uri="{FF2B5EF4-FFF2-40B4-BE49-F238E27FC236}">
                <a16:creationId xmlns:a16="http://schemas.microsoft.com/office/drawing/2014/main" id="{38087A2E-B4CA-C674-4DD4-23AF2783BCF2}"/>
              </a:ext>
            </a:extLst>
          </p:cNvPr>
          <p:cNvSpPr txBox="1"/>
          <p:nvPr/>
        </p:nvSpPr>
        <p:spPr>
          <a:xfrm>
            <a:off x="288851" y="4007299"/>
            <a:ext cx="4165599" cy="2031325"/>
          </a:xfrm>
          <a:prstGeom prst="rect">
            <a:avLst/>
          </a:prstGeom>
          <a:noFill/>
        </p:spPr>
        <p:txBody>
          <a:bodyPr wrap="square">
            <a:spAutoFit/>
          </a:bodyPr>
          <a:lstStyle/>
          <a:p>
            <a:pPr algn="l"/>
            <a:r>
              <a:rPr lang="en-US" sz="1400" b="0" i="0" u="none" strike="noStrike" dirty="0">
                <a:solidFill>
                  <a:srgbClr val="000000"/>
                </a:solidFill>
                <a:effectLst/>
              </a:rPr>
              <a:t>This query calculates the average salary of current employees grouped by the department they work in. Using a left join with the “salaries” table joins all 240,124 current employees from the “</a:t>
            </a:r>
            <a:r>
              <a:rPr lang="en-US" sz="1400" b="0" i="0" u="none" strike="noStrike" dirty="0" err="1">
                <a:solidFill>
                  <a:srgbClr val="000000"/>
                </a:solidFill>
                <a:effectLst/>
              </a:rPr>
              <a:t>dept_emp</a:t>
            </a:r>
            <a:r>
              <a:rPr lang="en-US" sz="1400" b="0" i="0" u="none" strike="noStrike" dirty="0">
                <a:solidFill>
                  <a:srgbClr val="000000"/>
                </a:solidFill>
                <a:effectLst/>
              </a:rPr>
              <a:t>” table and orders the departments from lowest to highest average salaries. </a:t>
            </a:r>
          </a:p>
          <a:p>
            <a:pPr algn="l"/>
            <a:r>
              <a:rPr lang="en-US" sz="1400" b="0" i="0" u="none" strike="noStrike" dirty="0">
                <a:solidFill>
                  <a:srgbClr val="000000"/>
                </a:solidFill>
                <a:effectLst/>
              </a:rPr>
              <a:t>Note: The Human Resources department is the lowest ($63,643) paying department and the Sales department is the highest ($89,006).</a:t>
            </a:r>
          </a:p>
        </p:txBody>
      </p:sp>
      <p:sp>
        <p:nvSpPr>
          <p:cNvPr id="12" name="Rectangle 11">
            <a:extLst>
              <a:ext uri="{FF2B5EF4-FFF2-40B4-BE49-F238E27FC236}">
                <a16:creationId xmlns:a16="http://schemas.microsoft.com/office/drawing/2014/main" id="{9721B406-E914-7628-BEA5-6317270B00F2}"/>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335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D0D965C6-0C72-C967-E192-214E1E8D6A2E}"/>
              </a:ext>
            </a:extLst>
          </p:cNvPr>
          <p:cNvPicPr>
            <a:picLocks noChangeAspect="1"/>
          </p:cNvPicPr>
          <p:nvPr/>
        </p:nvPicPr>
        <p:blipFill>
          <a:blip r:embed="rId2"/>
          <a:stretch>
            <a:fillRect/>
          </a:stretch>
        </p:blipFill>
        <p:spPr>
          <a:xfrm>
            <a:off x="330685" y="656103"/>
            <a:ext cx="4813253" cy="5997823"/>
          </a:xfrm>
          <a:prstGeom prst="rect">
            <a:avLst/>
          </a:prstGeom>
          <a:ln>
            <a:noFill/>
          </a:ln>
        </p:spPr>
      </p:pic>
      <p:sp>
        <p:nvSpPr>
          <p:cNvPr id="4" name="TextBox 3">
            <a:extLst>
              <a:ext uri="{FF2B5EF4-FFF2-40B4-BE49-F238E27FC236}">
                <a16:creationId xmlns:a16="http://schemas.microsoft.com/office/drawing/2014/main" id="{9536F4D2-B2B8-BBE5-562C-B4BB88A9D706}"/>
              </a:ext>
            </a:extLst>
          </p:cNvPr>
          <p:cNvSpPr txBox="1"/>
          <p:nvPr/>
        </p:nvSpPr>
        <p:spPr>
          <a:xfrm>
            <a:off x="5285291" y="1004437"/>
            <a:ext cx="5513610" cy="2031325"/>
          </a:xfrm>
          <a:prstGeom prst="rect">
            <a:avLst/>
          </a:prstGeom>
          <a:noFill/>
        </p:spPr>
        <p:txBody>
          <a:bodyPr wrap="square">
            <a:spAutoFit/>
          </a:bodyPr>
          <a:lstStyle/>
          <a:p>
            <a:pPr algn="l"/>
            <a:r>
              <a:rPr lang="en-US" sz="1400" b="0" i="0" u="none" strike="noStrike" dirty="0">
                <a:solidFill>
                  <a:srgbClr val="000000"/>
                </a:solidFill>
                <a:effectLst/>
              </a:rPr>
              <a:t>This query creates a view of current employees’ info from each table and compares the salary of the employee to their current department’s average salary. Using a subquery to calculate each department’s average salary, it’s then referenced in the outer query to compare the difference of each employee’s individual salary. In the “</a:t>
            </a:r>
            <a:r>
              <a:rPr lang="en-US" sz="1400" b="0" i="0" u="none" strike="noStrike" dirty="0" err="1">
                <a:solidFill>
                  <a:srgbClr val="000000"/>
                </a:solidFill>
                <a:effectLst/>
              </a:rPr>
              <a:t>current_salary_comparison</a:t>
            </a:r>
            <a:r>
              <a:rPr lang="en-US" sz="1400" b="0" i="0" u="none" strike="noStrike" dirty="0">
                <a:solidFill>
                  <a:srgbClr val="000000"/>
                </a:solidFill>
                <a:effectLst/>
              </a:rPr>
              <a:t>” column, a string result is given for whether an employee is </a:t>
            </a:r>
            <a:r>
              <a:rPr lang="en-US" sz="1400" b="0" i="1" u="none" strike="noStrike" dirty="0">
                <a:solidFill>
                  <a:srgbClr val="000000"/>
                </a:solidFill>
                <a:effectLst/>
              </a:rPr>
              <a:t>above</a:t>
            </a:r>
            <a:r>
              <a:rPr lang="en-US" sz="1400" b="0" i="0" u="none" strike="noStrike" dirty="0">
                <a:solidFill>
                  <a:srgbClr val="000000"/>
                </a:solidFill>
                <a:effectLst/>
              </a:rPr>
              <a:t> or </a:t>
            </a:r>
            <a:r>
              <a:rPr lang="en-US" sz="1400" b="0" i="1" u="none" strike="noStrike" dirty="0">
                <a:solidFill>
                  <a:srgbClr val="000000"/>
                </a:solidFill>
                <a:effectLst/>
              </a:rPr>
              <a:t>below</a:t>
            </a:r>
            <a:r>
              <a:rPr lang="en-US" sz="1400" b="0" i="0" u="none" strike="noStrike" dirty="0">
                <a:solidFill>
                  <a:srgbClr val="000000"/>
                </a:solidFill>
                <a:effectLst/>
              </a:rPr>
              <a:t> their department average. The “</a:t>
            </a:r>
            <a:r>
              <a:rPr lang="en-US" sz="1400" b="0" i="0" u="none" strike="noStrike" dirty="0" err="1">
                <a:solidFill>
                  <a:srgbClr val="000000"/>
                </a:solidFill>
                <a:effectLst/>
              </a:rPr>
              <a:t>salary_difference</a:t>
            </a:r>
            <a:r>
              <a:rPr lang="en-US" sz="1400" b="0" i="0" u="none" strike="noStrike" dirty="0">
                <a:solidFill>
                  <a:srgbClr val="000000"/>
                </a:solidFill>
                <a:effectLst/>
              </a:rPr>
              <a:t>” column calculates the difference as a decimal value of the two salary amounts.</a:t>
            </a:r>
          </a:p>
        </p:txBody>
      </p:sp>
      <p:sp>
        <p:nvSpPr>
          <p:cNvPr id="6" name="TextBox 5">
            <a:extLst>
              <a:ext uri="{FF2B5EF4-FFF2-40B4-BE49-F238E27FC236}">
                <a16:creationId xmlns:a16="http://schemas.microsoft.com/office/drawing/2014/main" id="{D80CEE15-5927-7F95-752F-18960BF8F78E}"/>
              </a:ext>
            </a:extLst>
          </p:cNvPr>
          <p:cNvSpPr txBox="1"/>
          <p:nvPr/>
        </p:nvSpPr>
        <p:spPr>
          <a:xfrm>
            <a:off x="2062588" y="255640"/>
            <a:ext cx="8066824" cy="369332"/>
          </a:xfrm>
          <a:prstGeom prst="rect">
            <a:avLst/>
          </a:prstGeom>
          <a:noFill/>
        </p:spPr>
        <p:txBody>
          <a:bodyPr wrap="none" rtlCol="0">
            <a:spAutoFit/>
          </a:bodyPr>
          <a:lstStyle/>
          <a:p>
            <a:r>
              <a:rPr lang="en-US" dirty="0">
                <a:latin typeface="+mj-lt"/>
              </a:rPr>
              <a:t>7. How do current employees’ salaries compare to their department’s average salary?</a:t>
            </a:r>
          </a:p>
        </p:txBody>
      </p:sp>
      <p:pic>
        <p:nvPicPr>
          <p:cNvPr id="16" name="Picture 15" descr="A table of numbers and letters&#10;&#10;Description automatically generated with medium confidence">
            <a:extLst>
              <a:ext uri="{FF2B5EF4-FFF2-40B4-BE49-F238E27FC236}">
                <a16:creationId xmlns:a16="http://schemas.microsoft.com/office/drawing/2014/main" id="{F70C5CCD-0892-B338-BFE2-F68822E10C27}"/>
              </a:ext>
            </a:extLst>
          </p:cNvPr>
          <p:cNvPicPr>
            <a:picLocks noChangeAspect="1"/>
          </p:cNvPicPr>
          <p:nvPr/>
        </p:nvPicPr>
        <p:blipFill>
          <a:blip r:embed="rId3"/>
          <a:stretch>
            <a:fillRect/>
          </a:stretch>
        </p:blipFill>
        <p:spPr>
          <a:xfrm>
            <a:off x="5285291" y="3066894"/>
            <a:ext cx="6791218" cy="3338299"/>
          </a:xfrm>
          <a:prstGeom prst="rect">
            <a:avLst/>
          </a:prstGeom>
          <a:ln>
            <a:solidFill>
              <a:schemeClr val="tx1"/>
            </a:solidFill>
          </a:ln>
        </p:spPr>
      </p:pic>
      <p:sp>
        <p:nvSpPr>
          <p:cNvPr id="17" name="Rectangle 16">
            <a:extLst>
              <a:ext uri="{FF2B5EF4-FFF2-40B4-BE49-F238E27FC236}">
                <a16:creationId xmlns:a16="http://schemas.microsoft.com/office/drawing/2014/main" id="{40559D38-6313-1BB4-E940-F20C328B1043}"/>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338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a bar graph&#10;&#10;Description automatically generated with medium confidence">
            <a:extLst>
              <a:ext uri="{FF2B5EF4-FFF2-40B4-BE49-F238E27FC236}">
                <a16:creationId xmlns:a16="http://schemas.microsoft.com/office/drawing/2014/main" id="{AC243803-FC17-C025-051F-6D0EE0DECCF0}"/>
              </a:ext>
            </a:extLst>
          </p:cNvPr>
          <p:cNvPicPr>
            <a:picLocks noChangeAspect="1"/>
          </p:cNvPicPr>
          <p:nvPr/>
        </p:nvPicPr>
        <p:blipFill>
          <a:blip r:embed="rId3"/>
          <a:stretch>
            <a:fillRect/>
          </a:stretch>
        </p:blipFill>
        <p:spPr>
          <a:xfrm>
            <a:off x="5508552" y="758284"/>
            <a:ext cx="6135661" cy="4714721"/>
          </a:xfrm>
          <a:prstGeom prst="rect">
            <a:avLst/>
          </a:prstGeom>
        </p:spPr>
      </p:pic>
      <p:sp>
        <p:nvSpPr>
          <p:cNvPr id="2" name="TextBox 1">
            <a:extLst>
              <a:ext uri="{FF2B5EF4-FFF2-40B4-BE49-F238E27FC236}">
                <a16:creationId xmlns:a16="http://schemas.microsoft.com/office/drawing/2014/main" id="{692B2F6A-55EF-8394-5518-8792B7692A65}"/>
              </a:ext>
            </a:extLst>
          </p:cNvPr>
          <p:cNvSpPr txBox="1"/>
          <p:nvPr/>
        </p:nvSpPr>
        <p:spPr>
          <a:xfrm>
            <a:off x="1515836" y="211145"/>
            <a:ext cx="9160328" cy="369332"/>
          </a:xfrm>
          <a:prstGeom prst="rect">
            <a:avLst/>
          </a:prstGeom>
          <a:noFill/>
        </p:spPr>
        <p:txBody>
          <a:bodyPr wrap="none" rtlCol="0">
            <a:spAutoFit/>
          </a:bodyPr>
          <a:lstStyle/>
          <a:p>
            <a:r>
              <a:rPr lang="en-US" dirty="0">
                <a:latin typeface="+mj-lt"/>
              </a:rPr>
              <a:t>8</a:t>
            </a:r>
            <a:r>
              <a:rPr lang="en-US" sz="1800" dirty="0">
                <a:latin typeface="+mj-lt"/>
              </a:rPr>
              <a:t>. How many current employees per department are paid under the department's average salary?</a:t>
            </a:r>
            <a:endParaRPr lang="en-US" dirty="0">
              <a:latin typeface="+mj-lt"/>
            </a:endParaRPr>
          </a:p>
        </p:txBody>
      </p:sp>
      <p:pic>
        <p:nvPicPr>
          <p:cNvPr id="4" name="Picture 3">
            <a:extLst>
              <a:ext uri="{FF2B5EF4-FFF2-40B4-BE49-F238E27FC236}">
                <a16:creationId xmlns:a16="http://schemas.microsoft.com/office/drawing/2014/main" id="{CEBC1F5D-5D1B-B693-D9E7-CE521BE5C255}"/>
              </a:ext>
            </a:extLst>
          </p:cNvPr>
          <p:cNvPicPr>
            <a:picLocks noChangeAspect="1"/>
          </p:cNvPicPr>
          <p:nvPr/>
        </p:nvPicPr>
        <p:blipFill rotWithShape="1">
          <a:blip r:embed="rId4"/>
          <a:srcRect t="28589"/>
          <a:stretch/>
        </p:blipFill>
        <p:spPr>
          <a:xfrm>
            <a:off x="250980" y="4168904"/>
            <a:ext cx="5121712" cy="1104693"/>
          </a:xfrm>
          <a:prstGeom prst="rect">
            <a:avLst/>
          </a:prstGeom>
        </p:spPr>
      </p:pic>
      <p:pic>
        <p:nvPicPr>
          <p:cNvPr id="6" name="Picture 5" descr="A computer code with text&#10;&#10;Description automatically generated with medium confidence">
            <a:extLst>
              <a:ext uri="{FF2B5EF4-FFF2-40B4-BE49-F238E27FC236}">
                <a16:creationId xmlns:a16="http://schemas.microsoft.com/office/drawing/2014/main" id="{2955E7BB-A328-EAF0-2A78-3B32B64BBB93}"/>
              </a:ext>
            </a:extLst>
          </p:cNvPr>
          <p:cNvPicPr>
            <a:picLocks noChangeAspect="1"/>
          </p:cNvPicPr>
          <p:nvPr/>
        </p:nvPicPr>
        <p:blipFill>
          <a:blip r:embed="rId5"/>
          <a:stretch>
            <a:fillRect/>
          </a:stretch>
        </p:blipFill>
        <p:spPr>
          <a:xfrm>
            <a:off x="250980" y="671149"/>
            <a:ext cx="5121712" cy="3497755"/>
          </a:xfrm>
          <a:prstGeom prst="rect">
            <a:avLst/>
          </a:prstGeom>
        </p:spPr>
      </p:pic>
      <p:sp>
        <p:nvSpPr>
          <p:cNvPr id="18" name="TextBox 17">
            <a:extLst>
              <a:ext uri="{FF2B5EF4-FFF2-40B4-BE49-F238E27FC236}">
                <a16:creationId xmlns:a16="http://schemas.microsoft.com/office/drawing/2014/main" id="{363199AB-5944-5D52-3B6B-FC3EA1F7FCDC}"/>
              </a:ext>
            </a:extLst>
          </p:cNvPr>
          <p:cNvSpPr txBox="1"/>
          <p:nvPr/>
        </p:nvSpPr>
        <p:spPr>
          <a:xfrm>
            <a:off x="115119" y="5288672"/>
            <a:ext cx="5638209" cy="1384995"/>
          </a:xfrm>
          <a:prstGeom prst="rect">
            <a:avLst/>
          </a:prstGeom>
          <a:noFill/>
        </p:spPr>
        <p:txBody>
          <a:bodyPr wrap="square">
            <a:spAutoFit/>
          </a:bodyPr>
          <a:lstStyle/>
          <a:p>
            <a:pPr algn="l"/>
            <a:r>
              <a:rPr lang="en-US" sz="1200" b="0" i="0" u="none" strike="noStrike" dirty="0">
                <a:solidFill>
                  <a:srgbClr val="000000"/>
                </a:solidFill>
                <a:effectLst/>
              </a:rPr>
              <a:t>The first query calculates the percent of employees who are below their department’s average from the “</a:t>
            </a:r>
            <a:r>
              <a:rPr lang="en-US" sz="1200" b="0" i="0" u="none" strike="noStrike" dirty="0" err="1">
                <a:solidFill>
                  <a:srgbClr val="000000"/>
                </a:solidFill>
                <a:effectLst/>
              </a:rPr>
              <a:t>emp_salary_comparison</a:t>
            </a:r>
            <a:r>
              <a:rPr lang="en-US" sz="1200" b="0" i="0" u="none" strike="noStrike" dirty="0">
                <a:solidFill>
                  <a:srgbClr val="000000"/>
                </a:solidFill>
                <a:effectLst/>
              </a:rPr>
              <a:t>” stored view broken down by gender. Using the count of underpaid employees divided by the total count of all current workers, the “</a:t>
            </a:r>
            <a:r>
              <a:rPr lang="en-US" sz="1200" b="0" i="0" u="none" strike="noStrike" dirty="0" err="1">
                <a:solidFill>
                  <a:srgbClr val="000000"/>
                </a:solidFill>
                <a:effectLst/>
              </a:rPr>
              <a:t>percent_emp_under_avg</a:t>
            </a:r>
            <a:r>
              <a:rPr lang="en-US" sz="1200" b="0" i="0" u="none" strike="noStrike" dirty="0">
                <a:solidFill>
                  <a:srgbClr val="000000"/>
                </a:solidFill>
                <a:effectLst/>
              </a:rPr>
              <a:t>” column is calculated for each gender. </a:t>
            </a:r>
          </a:p>
          <a:p>
            <a:pPr algn="l"/>
            <a:r>
              <a:rPr lang="en-US" sz="1200" b="0" i="0" u="none" strike="noStrike" dirty="0">
                <a:solidFill>
                  <a:srgbClr val="000000"/>
                </a:solidFill>
                <a:effectLst/>
              </a:rPr>
              <a:t>Note: Females, 18.1%, are slightly more underpaid than males out of total employees.</a:t>
            </a:r>
          </a:p>
        </p:txBody>
      </p:sp>
      <p:pic>
        <p:nvPicPr>
          <p:cNvPr id="23" name="Picture 22" descr="A computer code with text&#10;&#10;Description automatically generated">
            <a:extLst>
              <a:ext uri="{FF2B5EF4-FFF2-40B4-BE49-F238E27FC236}">
                <a16:creationId xmlns:a16="http://schemas.microsoft.com/office/drawing/2014/main" id="{35594EB7-C3DE-989D-C3CB-CE0C8FA41A60}"/>
              </a:ext>
            </a:extLst>
          </p:cNvPr>
          <p:cNvPicPr>
            <a:picLocks noChangeAspect="1"/>
          </p:cNvPicPr>
          <p:nvPr/>
        </p:nvPicPr>
        <p:blipFill>
          <a:blip r:embed="rId6"/>
          <a:stretch>
            <a:fillRect/>
          </a:stretch>
        </p:blipFill>
        <p:spPr>
          <a:xfrm>
            <a:off x="7926564" y="1113899"/>
            <a:ext cx="3990517" cy="1949390"/>
          </a:xfrm>
          <a:prstGeom prst="rect">
            <a:avLst/>
          </a:prstGeom>
        </p:spPr>
      </p:pic>
      <p:sp>
        <p:nvSpPr>
          <p:cNvPr id="26" name="TextBox 25">
            <a:extLst>
              <a:ext uri="{FF2B5EF4-FFF2-40B4-BE49-F238E27FC236}">
                <a16:creationId xmlns:a16="http://schemas.microsoft.com/office/drawing/2014/main" id="{51F7C147-36FC-3722-45DE-7465DEBFEA82}"/>
              </a:ext>
            </a:extLst>
          </p:cNvPr>
          <p:cNvSpPr txBox="1"/>
          <p:nvPr/>
        </p:nvSpPr>
        <p:spPr>
          <a:xfrm>
            <a:off x="6019800" y="5468077"/>
            <a:ext cx="6057081" cy="1200329"/>
          </a:xfrm>
          <a:prstGeom prst="rect">
            <a:avLst/>
          </a:prstGeom>
          <a:noFill/>
        </p:spPr>
        <p:txBody>
          <a:bodyPr wrap="square" rtlCol="0">
            <a:spAutoFit/>
          </a:bodyPr>
          <a:lstStyle/>
          <a:p>
            <a:r>
              <a:rPr lang="en-US" sz="1200" b="0" i="0" u="none" strike="noStrike" dirty="0">
                <a:solidFill>
                  <a:srgbClr val="000000"/>
                </a:solidFill>
                <a:effectLst/>
              </a:rPr>
              <a:t>The second query groups the employees whose salary is below their department’s average salary per department. It obtains the department’s name and average salary along with the count of employees below the average salary for each department. </a:t>
            </a:r>
          </a:p>
          <a:p>
            <a:r>
              <a:rPr lang="en-US" sz="1200" b="0" i="0" u="none" strike="noStrike" dirty="0">
                <a:solidFill>
                  <a:srgbClr val="000000"/>
                </a:solidFill>
                <a:effectLst/>
              </a:rPr>
              <a:t>Note: There are a total of 43,175 employees below their department’s average salary, with Development (11,129) and Production (9,693) having the most underpaid employees. </a:t>
            </a:r>
          </a:p>
          <a:p>
            <a:endParaRPr lang="en-US" sz="1200" dirty="0"/>
          </a:p>
        </p:txBody>
      </p:sp>
      <p:sp>
        <p:nvSpPr>
          <p:cNvPr id="27" name="Rectangle 26">
            <a:extLst>
              <a:ext uri="{FF2B5EF4-FFF2-40B4-BE49-F238E27FC236}">
                <a16:creationId xmlns:a16="http://schemas.microsoft.com/office/drawing/2014/main" id="{6CC1FA17-C651-6A31-F8D6-081E7D8F4D04}"/>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982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B2F6A-55EF-8394-5518-8792B7692A65}"/>
              </a:ext>
            </a:extLst>
          </p:cNvPr>
          <p:cNvSpPr txBox="1"/>
          <p:nvPr/>
        </p:nvSpPr>
        <p:spPr>
          <a:xfrm>
            <a:off x="3594001" y="192095"/>
            <a:ext cx="5003999" cy="369332"/>
          </a:xfrm>
          <a:prstGeom prst="rect">
            <a:avLst/>
          </a:prstGeom>
          <a:noFill/>
        </p:spPr>
        <p:txBody>
          <a:bodyPr wrap="none" rtlCol="0">
            <a:spAutoFit/>
          </a:bodyPr>
          <a:lstStyle/>
          <a:p>
            <a:r>
              <a:rPr lang="en-US" sz="1800" dirty="0">
                <a:latin typeface="+mj-lt"/>
              </a:rPr>
              <a:t>9. Which department has the greatest turnover rate?</a:t>
            </a:r>
          </a:p>
        </p:txBody>
      </p:sp>
      <p:grpSp>
        <p:nvGrpSpPr>
          <p:cNvPr id="7" name="Group 6">
            <a:extLst>
              <a:ext uri="{FF2B5EF4-FFF2-40B4-BE49-F238E27FC236}">
                <a16:creationId xmlns:a16="http://schemas.microsoft.com/office/drawing/2014/main" id="{A1A0F0F3-49BC-C27E-F06B-72709E1A7C6F}"/>
              </a:ext>
            </a:extLst>
          </p:cNvPr>
          <p:cNvGrpSpPr/>
          <p:nvPr/>
        </p:nvGrpSpPr>
        <p:grpSpPr>
          <a:xfrm>
            <a:off x="199509" y="728408"/>
            <a:ext cx="5341808" cy="5809807"/>
            <a:chOff x="2493654" y="0"/>
            <a:chExt cx="7204692" cy="7835900"/>
          </a:xfrm>
        </p:grpSpPr>
        <p:pic>
          <p:nvPicPr>
            <p:cNvPr id="4" name="Picture 3" descr="A screenshot of a computer code&#10;&#10;Description automatically generated">
              <a:extLst>
                <a:ext uri="{FF2B5EF4-FFF2-40B4-BE49-F238E27FC236}">
                  <a16:creationId xmlns:a16="http://schemas.microsoft.com/office/drawing/2014/main" id="{ABDB43F7-152E-17DF-336A-BE97CE1CB837}"/>
                </a:ext>
              </a:extLst>
            </p:cNvPr>
            <p:cNvPicPr>
              <a:picLocks noChangeAspect="1"/>
            </p:cNvPicPr>
            <p:nvPr/>
          </p:nvPicPr>
          <p:blipFill>
            <a:blip r:embed="rId2"/>
            <a:stretch>
              <a:fillRect/>
            </a:stretch>
          </p:blipFill>
          <p:spPr>
            <a:xfrm>
              <a:off x="2493654" y="0"/>
              <a:ext cx="7204692" cy="6858000"/>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219DB56E-5957-5A29-E08B-017130F2CAC3}"/>
                </a:ext>
              </a:extLst>
            </p:cNvPr>
            <p:cNvPicPr>
              <a:picLocks noChangeAspect="1"/>
            </p:cNvPicPr>
            <p:nvPr/>
          </p:nvPicPr>
          <p:blipFill>
            <a:blip r:embed="rId3"/>
            <a:stretch>
              <a:fillRect/>
            </a:stretch>
          </p:blipFill>
          <p:spPr>
            <a:xfrm>
              <a:off x="2493654" y="6858000"/>
              <a:ext cx="3314700" cy="977900"/>
            </a:xfrm>
            <a:prstGeom prst="rect">
              <a:avLst/>
            </a:prstGeom>
          </p:spPr>
        </p:pic>
      </p:grpSp>
      <p:pic>
        <p:nvPicPr>
          <p:cNvPr id="9" name="Picture 8" descr="A screenshot of a cell phone&#10;&#10;Description automatically generated">
            <a:extLst>
              <a:ext uri="{FF2B5EF4-FFF2-40B4-BE49-F238E27FC236}">
                <a16:creationId xmlns:a16="http://schemas.microsoft.com/office/drawing/2014/main" id="{5EDA42F6-241F-ECE5-239E-A5DE1C42AA0A}"/>
              </a:ext>
            </a:extLst>
          </p:cNvPr>
          <p:cNvPicPr>
            <a:picLocks noChangeAspect="1"/>
          </p:cNvPicPr>
          <p:nvPr/>
        </p:nvPicPr>
        <p:blipFill>
          <a:blip r:embed="rId4"/>
          <a:stretch>
            <a:fillRect/>
          </a:stretch>
        </p:blipFill>
        <p:spPr>
          <a:xfrm>
            <a:off x="8777051" y="875569"/>
            <a:ext cx="2801804" cy="4723041"/>
          </a:xfrm>
          <a:prstGeom prst="rect">
            <a:avLst/>
          </a:prstGeom>
        </p:spPr>
      </p:pic>
      <p:sp>
        <p:nvSpPr>
          <p:cNvPr id="11" name="TextBox 10">
            <a:extLst>
              <a:ext uri="{FF2B5EF4-FFF2-40B4-BE49-F238E27FC236}">
                <a16:creationId xmlns:a16="http://schemas.microsoft.com/office/drawing/2014/main" id="{ADA80803-D9B6-C0A7-CADA-FDAD4DA1641C}"/>
              </a:ext>
            </a:extLst>
          </p:cNvPr>
          <p:cNvSpPr txBox="1"/>
          <p:nvPr/>
        </p:nvSpPr>
        <p:spPr>
          <a:xfrm>
            <a:off x="2788523" y="5854419"/>
            <a:ext cx="6100010" cy="738664"/>
          </a:xfrm>
          <a:prstGeom prst="rect">
            <a:avLst/>
          </a:prstGeom>
          <a:noFill/>
        </p:spPr>
        <p:txBody>
          <a:bodyPr wrap="square">
            <a:spAutoFit/>
          </a:bodyPr>
          <a:lstStyle/>
          <a:p>
            <a:pPr algn="l"/>
            <a:r>
              <a:rPr lang="en-US" sz="1400" b="0" i="0" u="none" strike="noStrike" dirty="0">
                <a:solidFill>
                  <a:srgbClr val="000000"/>
                </a:solidFill>
                <a:effectLst/>
              </a:rPr>
              <a:t>The second query orders the departments in the “</a:t>
            </a:r>
            <a:r>
              <a:rPr lang="en-US" sz="1400" b="0" i="0" u="none" strike="noStrike" dirty="0" err="1">
                <a:solidFill>
                  <a:srgbClr val="000000"/>
                </a:solidFill>
                <a:effectLst/>
              </a:rPr>
              <a:t>department_turnover</a:t>
            </a:r>
            <a:r>
              <a:rPr lang="en-US" sz="1400" b="0" i="0" u="none" strike="noStrike" dirty="0">
                <a:solidFill>
                  <a:srgbClr val="000000"/>
                </a:solidFill>
                <a:effectLst/>
              </a:rPr>
              <a:t>” view by turnover rate descending to display the departments with the highest turnover percentages. </a:t>
            </a:r>
          </a:p>
        </p:txBody>
      </p:sp>
      <p:sp>
        <p:nvSpPr>
          <p:cNvPr id="12" name="TextBox 11">
            <a:extLst>
              <a:ext uri="{FF2B5EF4-FFF2-40B4-BE49-F238E27FC236}">
                <a16:creationId xmlns:a16="http://schemas.microsoft.com/office/drawing/2014/main" id="{52106CA0-23CF-7D04-53F2-0B2D0C5EED13}"/>
              </a:ext>
            </a:extLst>
          </p:cNvPr>
          <p:cNvSpPr txBox="1"/>
          <p:nvPr/>
        </p:nvSpPr>
        <p:spPr>
          <a:xfrm>
            <a:off x="5621572" y="1186568"/>
            <a:ext cx="2725837" cy="4462760"/>
          </a:xfrm>
          <a:prstGeom prst="rect">
            <a:avLst/>
          </a:prstGeom>
          <a:noFill/>
        </p:spPr>
        <p:txBody>
          <a:bodyPr wrap="square" rtlCol="0">
            <a:spAutoFit/>
          </a:bodyPr>
          <a:lstStyle/>
          <a:p>
            <a:r>
              <a:rPr lang="en-US" sz="1400" b="0" i="0" u="none" strike="noStrike" dirty="0">
                <a:solidFill>
                  <a:srgbClr val="000000"/>
                </a:solidFill>
                <a:effectLst/>
              </a:rPr>
              <a:t>The first query creates a view to store each department’s number of employees, terminations, and turnover rate. Using a subquery to select an employee’s latest dates of working from the “</a:t>
            </a:r>
            <a:r>
              <a:rPr lang="en-US" sz="1400" b="0" i="0" u="none" strike="noStrike" dirty="0" err="1">
                <a:solidFill>
                  <a:srgbClr val="000000"/>
                </a:solidFill>
                <a:effectLst/>
              </a:rPr>
              <a:t>dept_emp</a:t>
            </a:r>
            <a:r>
              <a:rPr lang="en-US" sz="1400" b="0" i="0" u="none" strike="noStrike" dirty="0">
                <a:solidFill>
                  <a:srgbClr val="000000"/>
                </a:solidFill>
                <a:effectLst/>
              </a:rPr>
              <a:t>” table, joining it back with the “</a:t>
            </a:r>
            <a:r>
              <a:rPr lang="en-US" sz="1400" b="0" i="0" u="none" strike="noStrike" dirty="0" err="1">
                <a:solidFill>
                  <a:srgbClr val="000000"/>
                </a:solidFill>
                <a:effectLst/>
              </a:rPr>
              <a:t>dept_emp</a:t>
            </a:r>
            <a:r>
              <a:rPr lang="en-US" sz="1400" b="0" i="0" u="none" strike="noStrike" dirty="0">
                <a:solidFill>
                  <a:srgbClr val="000000"/>
                </a:solidFill>
                <a:effectLst/>
              </a:rPr>
              <a:t>” table to obtain only their current department working in, and then calculating the count of employees per each department total. A CASE statement in another subquery is used to count only the terminated employees for each department which is then used to calculate the turnover rate for each department. </a:t>
            </a:r>
          </a:p>
          <a:p>
            <a:endParaRPr lang="en-US" dirty="0"/>
          </a:p>
        </p:txBody>
      </p:sp>
      <p:sp>
        <p:nvSpPr>
          <p:cNvPr id="13" name="Rectangle 12">
            <a:extLst>
              <a:ext uri="{FF2B5EF4-FFF2-40B4-BE49-F238E27FC236}">
                <a16:creationId xmlns:a16="http://schemas.microsoft.com/office/drawing/2014/main" id="{83326A71-637D-A6FB-0E63-9FE4B9260A40}"/>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2854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graph&#10;&#10;Description automatically generated">
            <a:extLst>
              <a:ext uri="{FF2B5EF4-FFF2-40B4-BE49-F238E27FC236}">
                <a16:creationId xmlns:a16="http://schemas.microsoft.com/office/drawing/2014/main" id="{DD1DEF22-7F1B-36D9-080D-3839CCC8724A}"/>
              </a:ext>
            </a:extLst>
          </p:cNvPr>
          <p:cNvPicPr>
            <a:picLocks noChangeAspect="1"/>
          </p:cNvPicPr>
          <p:nvPr/>
        </p:nvPicPr>
        <p:blipFill rotWithShape="1">
          <a:blip r:embed="rId2"/>
          <a:srcRect l="22685" t="18985" r="23056" b="37460"/>
          <a:stretch/>
        </p:blipFill>
        <p:spPr>
          <a:xfrm>
            <a:off x="4518705" y="1575380"/>
            <a:ext cx="3945095" cy="3707240"/>
          </a:xfrm>
          <a:prstGeom prst="rect">
            <a:avLst/>
          </a:prstGeom>
        </p:spPr>
      </p:pic>
      <p:sp>
        <p:nvSpPr>
          <p:cNvPr id="2" name="TextBox 1">
            <a:extLst>
              <a:ext uri="{FF2B5EF4-FFF2-40B4-BE49-F238E27FC236}">
                <a16:creationId xmlns:a16="http://schemas.microsoft.com/office/drawing/2014/main" id="{692B2F6A-55EF-8394-5518-8792B7692A65}"/>
              </a:ext>
            </a:extLst>
          </p:cNvPr>
          <p:cNvSpPr txBox="1"/>
          <p:nvPr/>
        </p:nvSpPr>
        <p:spPr>
          <a:xfrm>
            <a:off x="2563559" y="183190"/>
            <a:ext cx="7064883" cy="369332"/>
          </a:xfrm>
          <a:prstGeom prst="rect">
            <a:avLst/>
          </a:prstGeom>
          <a:noFill/>
        </p:spPr>
        <p:txBody>
          <a:bodyPr wrap="none" rtlCol="0">
            <a:spAutoFit/>
          </a:bodyPr>
          <a:lstStyle/>
          <a:p>
            <a:r>
              <a:rPr lang="en-US" sz="1800" dirty="0">
                <a:latin typeface="+mj-lt"/>
              </a:rPr>
              <a:t>10. What is the distribution of terminated employees across departments?</a:t>
            </a:r>
          </a:p>
        </p:txBody>
      </p:sp>
      <p:pic>
        <p:nvPicPr>
          <p:cNvPr id="4" name="Picture 3" descr="A close-up of a computer code&#10;&#10;Description automatically generated">
            <a:extLst>
              <a:ext uri="{FF2B5EF4-FFF2-40B4-BE49-F238E27FC236}">
                <a16:creationId xmlns:a16="http://schemas.microsoft.com/office/drawing/2014/main" id="{645D62B2-3A54-7909-6BD4-37E0DDF8E859}"/>
              </a:ext>
            </a:extLst>
          </p:cNvPr>
          <p:cNvPicPr>
            <a:picLocks noChangeAspect="1"/>
          </p:cNvPicPr>
          <p:nvPr/>
        </p:nvPicPr>
        <p:blipFill>
          <a:blip r:embed="rId3"/>
          <a:stretch>
            <a:fillRect/>
          </a:stretch>
        </p:blipFill>
        <p:spPr>
          <a:xfrm>
            <a:off x="8463800" y="752000"/>
            <a:ext cx="3467300" cy="1588732"/>
          </a:xfrm>
          <a:prstGeom prst="rect">
            <a:avLst/>
          </a:prstGeom>
        </p:spPr>
      </p:pic>
      <p:pic>
        <p:nvPicPr>
          <p:cNvPr id="8" name="Picture 7" descr="A screenshot of a graph&#10;&#10;Description automatically generated">
            <a:extLst>
              <a:ext uri="{FF2B5EF4-FFF2-40B4-BE49-F238E27FC236}">
                <a16:creationId xmlns:a16="http://schemas.microsoft.com/office/drawing/2014/main" id="{7411F723-9512-D87A-D852-B820596F26E4}"/>
              </a:ext>
            </a:extLst>
          </p:cNvPr>
          <p:cNvPicPr>
            <a:picLocks noChangeAspect="1"/>
          </p:cNvPicPr>
          <p:nvPr/>
        </p:nvPicPr>
        <p:blipFill rotWithShape="1">
          <a:blip r:embed="rId4"/>
          <a:srcRect t="76533" r="78824"/>
          <a:stretch/>
        </p:blipFill>
        <p:spPr>
          <a:xfrm>
            <a:off x="8463800" y="4063931"/>
            <a:ext cx="1779949" cy="2309074"/>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D0BA9F48-C309-AF0F-C829-8C5B1E7F1F81}"/>
              </a:ext>
            </a:extLst>
          </p:cNvPr>
          <p:cNvPicPr>
            <a:picLocks noChangeAspect="1"/>
          </p:cNvPicPr>
          <p:nvPr/>
        </p:nvPicPr>
        <p:blipFill>
          <a:blip r:embed="rId5"/>
          <a:stretch>
            <a:fillRect/>
          </a:stretch>
        </p:blipFill>
        <p:spPr>
          <a:xfrm>
            <a:off x="147933" y="601757"/>
            <a:ext cx="4288571" cy="4955849"/>
          </a:xfrm>
          <a:prstGeom prst="rect">
            <a:avLst/>
          </a:prstGeom>
        </p:spPr>
      </p:pic>
      <p:sp>
        <p:nvSpPr>
          <p:cNvPr id="14" name="TextBox 13">
            <a:extLst>
              <a:ext uri="{FF2B5EF4-FFF2-40B4-BE49-F238E27FC236}">
                <a16:creationId xmlns:a16="http://schemas.microsoft.com/office/drawing/2014/main" id="{C8EB6A5D-9E4A-A50A-E778-4F9CFDA5157F}"/>
              </a:ext>
            </a:extLst>
          </p:cNvPr>
          <p:cNvSpPr txBox="1"/>
          <p:nvPr/>
        </p:nvSpPr>
        <p:spPr>
          <a:xfrm>
            <a:off x="144946" y="5530533"/>
            <a:ext cx="8318854" cy="1200329"/>
          </a:xfrm>
          <a:prstGeom prst="rect">
            <a:avLst/>
          </a:prstGeom>
          <a:noFill/>
        </p:spPr>
        <p:txBody>
          <a:bodyPr wrap="square">
            <a:spAutoFit/>
          </a:bodyPr>
          <a:lstStyle/>
          <a:p>
            <a:pPr algn="l"/>
            <a:r>
              <a:rPr lang="en-US" sz="1200" b="0" i="0" u="none" strike="noStrike" dirty="0">
                <a:solidFill>
                  <a:srgbClr val="000000"/>
                </a:solidFill>
                <a:effectLst/>
              </a:rPr>
              <a:t>This query stores the records of terminated employees of the “employees” database into a view consisting of data for each employee’s information, “</a:t>
            </a:r>
            <a:r>
              <a:rPr lang="en-US" sz="1200" b="0" i="0" u="none" strike="noStrike" dirty="0" err="1">
                <a:solidFill>
                  <a:srgbClr val="000000"/>
                </a:solidFill>
                <a:effectLst/>
              </a:rPr>
              <a:t>years_worked</a:t>
            </a:r>
            <a:r>
              <a:rPr lang="en-US" sz="1200" b="0" i="0" u="none" strike="noStrike" dirty="0">
                <a:solidFill>
                  <a:srgbClr val="000000"/>
                </a:solidFill>
                <a:effectLst/>
              </a:rPr>
              <a:t>”, “</a:t>
            </a:r>
            <a:r>
              <a:rPr lang="en-US" sz="1200" b="0" i="0" u="none" strike="noStrike" dirty="0" err="1">
                <a:solidFill>
                  <a:srgbClr val="000000"/>
                </a:solidFill>
                <a:effectLst/>
              </a:rPr>
              <a:t>last_salary</a:t>
            </a:r>
            <a:r>
              <a:rPr lang="en-US" sz="1200" b="0" i="0" u="none" strike="noStrike" dirty="0">
                <a:solidFill>
                  <a:srgbClr val="000000"/>
                </a:solidFill>
                <a:effectLst/>
              </a:rPr>
              <a:t>”, “</a:t>
            </a:r>
            <a:r>
              <a:rPr lang="en-US" sz="1200" b="0" i="0" u="none" strike="noStrike" dirty="0" err="1">
                <a:solidFill>
                  <a:srgbClr val="000000"/>
                </a:solidFill>
                <a:effectLst/>
              </a:rPr>
              <a:t>last_department</a:t>
            </a:r>
            <a:r>
              <a:rPr lang="en-US" sz="1200" b="0" i="0" u="none" strike="noStrike" dirty="0">
                <a:solidFill>
                  <a:srgbClr val="000000"/>
                </a:solidFill>
                <a:effectLst/>
              </a:rPr>
              <a:t>”, and “</a:t>
            </a:r>
            <a:r>
              <a:rPr lang="en-US" sz="1200" b="0" i="0" u="none" strike="noStrike" dirty="0" err="1">
                <a:solidFill>
                  <a:srgbClr val="000000"/>
                </a:solidFill>
                <a:effectLst/>
              </a:rPr>
              <a:t>last_position</a:t>
            </a:r>
            <a:r>
              <a:rPr lang="en-US" sz="1200" b="0" i="0" u="none" strike="noStrike" dirty="0">
                <a:solidFill>
                  <a:srgbClr val="000000"/>
                </a:solidFill>
                <a:effectLst/>
              </a:rPr>
              <a:t>” columns. Using a subquery in the SELECT statement, it calculates the “</a:t>
            </a:r>
            <a:r>
              <a:rPr lang="en-US" sz="1200" b="0" i="0" u="none" strike="noStrike" dirty="0" err="1">
                <a:solidFill>
                  <a:srgbClr val="000000"/>
                </a:solidFill>
                <a:effectLst/>
              </a:rPr>
              <a:t>avg_terminated_tenure</a:t>
            </a:r>
            <a:r>
              <a:rPr lang="en-US" sz="1200" b="0" i="0" u="none" strike="noStrike" dirty="0">
                <a:solidFill>
                  <a:srgbClr val="000000"/>
                </a:solidFill>
                <a:effectLst/>
              </a:rPr>
              <a:t>” of the years worked for terminated employees. In the outer query, the difference between the “</a:t>
            </a:r>
            <a:r>
              <a:rPr lang="en-US" sz="1200" b="0" i="0" u="none" strike="noStrike" dirty="0" err="1">
                <a:solidFill>
                  <a:srgbClr val="000000"/>
                </a:solidFill>
                <a:effectLst/>
              </a:rPr>
              <a:t>avg_terminated_tenure</a:t>
            </a:r>
            <a:r>
              <a:rPr lang="en-US" sz="1200" b="0" i="0" u="none" strike="noStrike" dirty="0">
                <a:solidFill>
                  <a:srgbClr val="000000"/>
                </a:solidFill>
                <a:effectLst/>
              </a:rPr>
              <a:t>” column and an employee’s “</a:t>
            </a:r>
            <a:r>
              <a:rPr lang="en-US" sz="1200" b="0" i="0" u="none" strike="noStrike" dirty="0" err="1">
                <a:solidFill>
                  <a:srgbClr val="000000"/>
                </a:solidFill>
                <a:effectLst/>
              </a:rPr>
              <a:t>years_worked</a:t>
            </a:r>
            <a:r>
              <a:rPr lang="en-US" sz="1200" b="0" i="0" u="none" strike="noStrike" dirty="0">
                <a:solidFill>
                  <a:srgbClr val="000000"/>
                </a:solidFill>
                <a:effectLst/>
              </a:rPr>
              <a:t>” column is calculated as “</a:t>
            </a:r>
            <a:r>
              <a:rPr lang="en-US" sz="1200" b="0" i="0" u="none" strike="noStrike" dirty="0" err="1">
                <a:solidFill>
                  <a:srgbClr val="000000"/>
                </a:solidFill>
                <a:effectLst/>
              </a:rPr>
              <a:t>tenure_diff_from_avg</a:t>
            </a:r>
            <a:r>
              <a:rPr lang="en-US" sz="1200" b="0" i="0" u="none" strike="noStrike" dirty="0">
                <a:solidFill>
                  <a:srgbClr val="000000"/>
                </a:solidFill>
                <a:effectLst/>
              </a:rPr>
              <a:t>”. </a:t>
            </a:r>
          </a:p>
          <a:p>
            <a:pPr algn="l"/>
            <a:r>
              <a:rPr lang="en-US" sz="1200" b="0" i="0" u="none" strike="noStrike" dirty="0">
                <a:solidFill>
                  <a:srgbClr val="000000"/>
                </a:solidFill>
                <a:effectLst/>
              </a:rPr>
              <a:t>Note: The greatest difference of years from the average tenure of terminated employees, 7.4 years, is 10 more years worked.</a:t>
            </a:r>
          </a:p>
        </p:txBody>
      </p:sp>
      <p:sp>
        <p:nvSpPr>
          <p:cNvPr id="16" name="TextBox 15">
            <a:extLst>
              <a:ext uri="{FF2B5EF4-FFF2-40B4-BE49-F238E27FC236}">
                <a16:creationId xmlns:a16="http://schemas.microsoft.com/office/drawing/2014/main" id="{C23C90FF-F673-E927-461D-5CD9625C3E29}"/>
              </a:ext>
            </a:extLst>
          </p:cNvPr>
          <p:cNvSpPr txBox="1"/>
          <p:nvPr/>
        </p:nvSpPr>
        <p:spPr>
          <a:xfrm>
            <a:off x="8463800" y="2309512"/>
            <a:ext cx="3467300" cy="1815882"/>
          </a:xfrm>
          <a:prstGeom prst="rect">
            <a:avLst/>
          </a:prstGeom>
          <a:noFill/>
        </p:spPr>
        <p:txBody>
          <a:bodyPr wrap="square">
            <a:spAutoFit/>
          </a:bodyPr>
          <a:lstStyle/>
          <a:p>
            <a:pPr algn="l"/>
            <a:r>
              <a:rPr lang="en-US" sz="1400" b="0" i="0" u="none" strike="noStrike" dirty="0">
                <a:solidFill>
                  <a:srgbClr val="000000"/>
                </a:solidFill>
                <a:effectLst/>
              </a:rPr>
              <a:t>This query calculates the count of terminated employees of each department in the “</a:t>
            </a:r>
            <a:r>
              <a:rPr lang="en-US" sz="1400" b="0" i="0" u="none" strike="noStrike" dirty="0" err="1">
                <a:solidFill>
                  <a:srgbClr val="000000"/>
                </a:solidFill>
                <a:effectLst/>
              </a:rPr>
              <a:t>employees_terminated</a:t>
            </a:r>
            <a:r>
              <a:rPr lang="en-US" sz="1400" b="0" i="0" u="none" strike="noStrike" dirty="0">
                <a:solidFill>
                  <a:srgbClr val="000000"/>
                </a:solidFill>
                <a:effectLst/>
              </a:rPr>
              <a:t>” view and is ordered by the count from highest to lowest. </a:t>
            </a:r>
          </a:p>
          <a:p>
            <a:pPr algn="l"/>
            <a:r>
              <a:rPr lang="en-US" sz="1400" b="0" i="0" u="none" strike="noStrike" dirty="0">
                <a:solidFill>
                  <a:srgbClr val="000000"/>
                </a:solidFill>
                <a:effectLst/>
              </a:rPr>
              <a:t>Note: the Development (15,572) and Production (13,371) departments have the most employees terminated. </a:t>
            </a:r>
          </a:p>
        </p:txBody>
      </p:sp>
      <p:sp>
        <p:nvSpPr>
          <p:cNvPr id="18" name="Rectangle 17">
            <a:extLst>
              <a:ext uri="{FF2B5EF4-FFF2-40B4-BE49-F238E27FC236}">
                <a16:creationId xmlns:a16="http://schemas.microsoft.com/office/drawing/2014/main" id="{7BA541C8-630F-C9D4-348E-8021265BC9FC}"/>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248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B2F6A-55EF-8394-5518-8792B7692A65}"/>
              </a:ext>
            </a:extLst>
          </p:cNvPr>
          <p:cNvSpPr txBox="1"/>
          <p:nvPr/>
        </p:nvSpPr>
        <p:spPr>
          <a:xfrm>
            <a:off x="1265512" y="206940"/>
            <a:ext cx="9660978" cy="369332"/>
          </a:xfrm>
          <a:prstGeom prst="rect">
            <a:avLst/>
          </a:prstGeom>
          <a:noFill/>
        </p:spPr>
        <p:txBody>
          <a:bodyPr wrap="none" rtlCol="0">
            <a:spAutoFit/>
          </a:bodyPr>
          <a:lstStyle/>
          <a:p>
            <a:r>
              <a:rPr lang="en-US" sz="1800" dirty="0">
                <a:latin typeface="+mj-lt"/>
              </a:rPr>
              <a:t>11. Which department has the greatest average salary increase when transferring into the department?</a:t>
            </a:r>
          </a:p>
        </p:txBody>
      </p:sp>
      <p:pic>
        <p:nvPicPr>
          <p:cNvPr id="12" name="Picture 11" descr="A screenshot of a computer code&#10;&#10;Description automatically generated">
            <a:extLst>
              <a:ext uri="{FF2B5EF4-FFF2-40B4-BE49-F238E27FC236}">
                <a16:creationId xmlns:a16="http://schemas.microsoft.com/office/drawing/2014/main" id="{EE6D371A-DA36-A5B0-9961-25608F0A09D4}"/>
              </a:ext>
            </a:extLst>
          </p:cNvPr>
          <p:cNvPicPr>
            <a:picLocks noChangeAspect="1"/>
          </p:cNvPicPr>
          <p:nvPr/>
        </p:nvPicPr>
        <p:blipFill>
          <a:blip r:embed="rId2"/>
          <a:stretch>
            <a:fillRect/>
          </a:stretch>
        </p:blipFill>
        <p:spPr>
          <a:xfrm>
            <a:off x="108164" y="753671"/>
            <a:ext cx="4683756" cy="5807858"/>
          </a:xfrm>
          <a:prstGeom prst="rect">
            <a:avLst/>
          </a:prstGeom>
        </p:spPr>
      </p:pic>
      <p:sp>
        <p:nvSpPr>
          <p:cNvPr id="16" name="TextBox 15">
            <a:extLst>
              <a:ext uri="{FF2B5EF4-FFF2-40B4-BE49-F238E27FC236}">
                <a16:creationId xmlns:a16="http://schemas.microsoft.com/office/drawing/2014/main" id="{9B055848-BB6D-3B44-133F-F79E002A7D56}"/>
              </a:ext>
            </a:extLst>
          </p:cNvPr>
          <p:cNvSpPr txBox="1"/>
          <p:nvPr/>
        </p:nvSpPr>
        <p:spPr>
          <a:xfrm>
            <a:off x="4907668" y="1005914"/>
            <a:ext cx="6018822" cy="2031325"/>
          </a:xfrm>
          <a:prstGeom prst="rect">
            <a:avLst/>
          </a:prstGeom>
          <a:noFill/>
        </p:spPr>
        <p:txBody>
          <a:bodyPr wrap="square">
            <a:spAutoFit/>
          </a:bodyPr>
          <a:lstStyle/>
          <a:p>
            <a:pPr algn="l"/>
            <a:r>
              <a:rPr lang="en-US" sz="1400" b="0" i="0" u="none" strike="noStrike" dirty="0">
                <a:solidFill>
                  <a:srgbClr val="000000"/>
                </a:solidFill>
                <a:effectLst/>
              </a:rPr>
              <a:t>The first query creates a stored view of employees who have worked in multiple departments and computes the difference in salary from leaving the first department and transferring to the new department. The query joins two subqueries, one subquery that returns an employee’s last salary while working in their first department, and another subquery that returns the first salary of working with the new department. Each subquery returns the start dates of the salary contracts and each department the employee worked in. In the outer query, the “</a:t>
            </a:r>
            <a:r>
              <a:rPr lang="en-US" sz="1400" b="0" i="0" u="none" strike="noStrike" dirty="0" err="1">
                <a:solidFill>
                  <a:srgbClr val="000000"/>
                </a:solidFill>
                <a:effectLst/>
              </a:rPr>
              <a:t>salary_difference</a:t>
            </a:r>
            <a:r>
              <a:rPr lang="en-US" sz="1400" b="0" i="0" u="none" strike="noStrike" dirty="0">
                <a:solidFill>
                  <a:srgbClr val="000000"/>
                </a:solidFill>
                <a:effectLst/>
              </a:rPr>
              <a:t>” column is calculated for the new and old salaries after transferring departments.</a:t>
            </a:r>
          </a:p>
        </p:txBody>
      </p:sp>
      <p:pic>
        <p:nvPicPr>
          <p:cNvPr id="18" name="Picture 17" descr="A screenshot of a table&#10;&#10;Description automatically generated">
            <a:extLst>
              <a:ext uri="{FF2B5EF4-FFF2-40B4-BE49-F238E27FC236}">
                <a16:creationId xmlns:a16="http://schemas.microsoft.com/office/drawing/2014/main" id="{BAAE1CC6-3EE1-C1DA-6510-924B6EEFDE47}"/>
              </a:ext>
            </a:extLst>
          </p:cNvPr>
          <p:cNvPicPr>
            <a:picLocks noChangeAspect="1"/>
          </p:cNvPicPr>
          <p:nvPr/>
        </p:nvPicPr>
        <p:blipFill>
          <a:blip r:embed="rId3"/>
          <a:stretch>
            <a:fillRect/>
          </a:stretch>
        </p:blipFill>
        <p:spPr>
          <a:xfrm>
            <a:off x="4907667" y="3657600"/>
            <a:ext cx="6997634" cy="2760178"/>
          </a:xfrm>
          <a:prstGeom prst="rect">
            <a:avLst/>
          </a:prstGeom>
          <a:ln>
            <a:solidFill>
              <a:schemeClr val="tx1"/>
            </a:solidFill>
          </a:ln>
        </p:spPr>
      </p:pic>
      <p:sp>
        <p:nvSpPr>
          <p:cNvPr id="20" name="Rectangle 19">
            <a:extLst>
              <a:ext uri="{FF2B5EF4-FFF2-40B4-BE49-F238E27FC236}">
                <a16:creationId xmlns:a16="http://schemas.microsoft.com/office/drawing/2014/main" id="{B6FE46B3-9A9E-E220-9CBA-D585A7653C88}"/>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575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25755E-B0FB-CA44-BBCC-77A13EEC4738}"/>
              </a:ext>
            </a:extLst>
          </p:cNvPr>
          <p:cNvSpPr txBox="1"/>
          <p:nvPr/>
        </p:nvSpPr>
        <p:spPr>
          <a:xfrm>
            <a:off x="741329" y="224565"/>
            <a:ext cx="10709342" cy="369332"/>
          </a:xfrm>
          <a:prstGeom prst="rect">
            <a:avLst/>
          </a:prstGeom>
          <a:noFill/>
        </p:spPr>
        <p:txBody>
          <a:bodyPr wrap="none" rtlCol="0">
            <a:spAutoFit/>
          </a:bodyPr>
          <a:lstStyle/>
          <a:p>
            <a:r>
              <a:rPr lang="en-US" sz="1800" dirty="0">
                <a:latin typeface="+mj-lt"/>
              </a:rPr>
              <a:t>11. Which department has the greatest average salary increase when transferring into the department? (continued)</a:t>
            </a:r>
          </a:p>
        </p:txBody>
      </p:sp>
      <p:pic>
        <p:nvPicPr>
          <p:cNvPr id="6" name="Picture 5" descr="A computer code with text&#10;&#10;Description automatically generated">
            <a:extLst>
              <a:ext uri="{FF2B5EF4-FFF2-40B4-BE49-F238E27FC236}">
                <a16:creationId xmlns:a16="http://schemas.microsoft.com/office/drawing/2014/main" id="{32C9D8A9-E956-D322-B8CC-2EB006A6AED2}"/>
              </a:ext>
            </a:extLst>
          </p:cNvPr>
          <p:cNvPicPr>
            <a:picLocks noChangeAspect="1"/>
          </p:cNvPicPr>
          <p:nvPr/>
        </p:nvPicPr>
        <p:blipFill>
          <a:blip r:embed="rId2"/>
          <a:stretch>
            <a:fillRect/>
          </a:stretch>
        </p:blipFill>
        <p:spPr>
          <a:xfrm>
            <a:off x="6898512" y="1183647"/>
            <a:ext cx="5161094" cy="1390335"/>
          </a:xfrm>
          <a:prstGeom prst="rect">
            <a:avLst/>
          </a:prstGeom>
        </p:spPr>
      </p:pic>
      <p:pic>
        <p:nvPicPr>
          <p:cNvPr id="7" name="Picture 6" descr="A graph of blue and green bars&#10;&#10;Description automatically generated">
            <a:extLst>
              <a:ext uri="{FF2B5EF4-FFF2-40B4-BE49-F238E27FC236}">
                <a16:creationId xmlns:a16="http://schemas.microsoft.com/office/drawing/2014/main" id="{088FB386-94DD-7937-F441-8C7CD98A43F3}"/>
              </a:ext>
            </a:extLst>
          </p:cNvPr>
          <p:cNvPicPr>
            <a:picLocks noChangeAspect="1"/>
          </p:cNvPicPr>
          <p:nvPr/>
        </p:nvPicPr>
        <p:blipFill>
          <a:blip r:embed="rId3"/>
          <a:stretch>
            <a:fillRect/>
          </a:stretch>
        </p:blipFill>
        <p:spPr>
          <a:xfrm>
            <a:off x="132394" y="905819"/>
            <a:ext cx="6612130" cy="5046361"/>
          </a:xfrm>
          <a:prstGeom prst="rect">
            <a:avLst/>
          </a:prstGeom>
        </p:spPr>
      </p:pic>
      <p:sp>
        <p:nvSpPr>
          <p:cNvPr id="8" name="TextBox 7">
            <a:extLst>
              <a:ext uri="{FF2B5EF4-FFF2-40B4-BE49-F238E27FC236}">
                <a16:creationId xmlns:a16="http://schemas.microsoft.com/office/drawing/2014/main" id="{AB6CC6B9-E677-05F0-8EFD-98FF6DE01CE7}"/>
              </a:ext>
            </a:extLst>
          </p:cNvPr>
          <p:cNvSpPr txBox="1"/>
          <p:nvPr/>
        </p:nvSpPr>
        <p:spPr>
          <a:xfrm>
            <a:off x="6895464" y="2809590"/>
            <a:ext cx="4555207" cy="2246769"/>
          </a:xfrm>
          <a:prstGeom prst="rect">
            <a:avLst/>
          </a:prstGeom>
          <a:noFill/>
        </p:spPr>
        <p:txBody>
          <a:bodyPr wrap="square">
            <a:spAutoFit/>
          </a:bodyPr>
          <a:lstStyle/>
          <a:p>
            <a:pPr algn="l"/>
            <a:r>
              <a:rPr lang="en-US" sz="1400" b="0" i="0" u="none" strike="noStrike" dirty="0">
                <a:solidFill>
                  <a:srgbClr val="000000"/>
                </a:solidFill>
                <a:effectLst/>
              </a:rPr>
              <a:t>This query calculates the average salary difference of employees who transferred departments grouped by the employees’ department they transferred into. Ordering the departments by the “</a:t>
            </a:r>
            <a:r>
              <a:rPr lang="en-US" sz="1400" b="0" i="0" u="none" strike="noStrike" dirty="0" err="1">
                <a:solidFill>
                  <a:srgbClr val="000000"/>
                </a:solidFill>
                <a:effectLst/>
              </a:rPr>
              <a:t>avg_dept_salary_difference</a:t>
            </a:r>
            <a:r>
              <a:rPr lang="en-US" sz="1400" b="0" i="0" u="none" strike="noStrike" dirty="0">
                <a:solidFill>
                  <a:srgbClr val="000000"/>
                </a:solidFill>
                <a:effectLst/>
              </a:rPr>
              <a:t>” column in descending order shows which departments have the greatest pay increases for employees who’ve transferred in. </a:t>
            </a:r>
          </a:p>
          <a:p>
            <a:pPr algn="l"/>
            <a:r>
              <a:rPr lang="en-US" sz="1400" b="0" i="0" u="none" strike="noStrike" dirty="0">
                <a:solidFill>
                  <a:srgbClr val="000000"/>
                </a:solidFill>
                <a:effectLst/>
              </a:rPr>
              <a:t>Note: The Sales department has the greatest average salary increase with the third-lowest count of employees who’ve transferred in. </a:t>
            </a:r>
          </a:p>
        </p:txBody>
      </p:sp>
      <p:sp>
        <p:nvSpPr>
          <p:cNvPr id="10" name="Rectangle 9">
            <a:extLst>
              <a:ext uri="{FF2B5EF4-FFF2-40B4-BE49-F238E27FC236}">
                <a16:creationId xmlns:a16="http://schemas.microsoft.com/office/drawing/2014/main" id="{74C41E6E-C73B-C7E5-010C-7F969EBD117F}"/>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323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2D120D-C6E7-2BDA-D70B-7C54BFD30A91}"/>
              </a:ext>
            </a:extLst>
          </p:cNvPr>
          <p:cNvSpPr txBox="1"/>
          <p:nvPr/>
        </p:nvSpPr>
        <p:spPr>
          <a:xfrm>
            <a:off x="3165250" y="245236"/>
            <a:ext cx="5861500" cy="369332"/>
          </a:xfrm>
          <a:prstGeom prst="rect">
            <a:avLst/>
          </a:prstGeom>
          <a:noFill/>
        </p:spPr>
        <p:txBody>
          <a:bodyPr wrap="square">
            <a:spAutoFit/>
          </a:bodyPr>
          <a:lstStyle/>
          <a:p>
            <a:r>
              <a:rPr lang="en-US" sz="1800" dirty="0">
                <a:latin typeface="+mj-lt"/>
              </a:rPr>
              <a:t>12. Which department pays their manager the highest salary? </a:t>
            </a:r>
            <a:endParaRPr lang="en-US" dirty="0">
              <a:latin typeface="+mj-lt"/>
            </a:endParaRPr>
          </a:p>
        </p:txBody>
      </p:sp>
      <p:grpSp>
        <p:nvGrpSpPr>
          <p:cNvPr id="8" name="Group 7">
            <a:extLst>
              <a:ext uri="{FF2B5EF4-FFF2-40B4-BE49-F238E27FC236}">
                <a16:creationId xmlns:a16="http://schemas.microsoft.com/office/drawing/2014/main" id="{8D476B07-8702-01EF-8837-8EE1A4F8541A}"/>
              </a:ext>
            </a:extLst>
          </p:cNvPr>
          <p:cNvGrpSpPr/>
          <p:nvPr/>
        </p:nvGrpSpPr>
        <p:grpSpPr>
          <a:xfrm>
            <a:off x="115684" y="1229819"/>
            <a:ext cx="5495477" cy="4276155"/>
            <a:chOff x="1809750" y="819150"/>
            <a:chExt cx="7772400" cy="5659628"/>
          </a:xfrm>
        </p:grpSpPr>
        <p:pic>
          <p:nvPicPr>
            <p:cNvPr id="5" name="Picture 4" descr="A computer code with many numbers&#10;&#10;Description automatically generated with medium confidence">
              <a:extLst>
                <a:ext uri="{FF2B5EF4-FFF2-40B4-BE49-F238E27FC236}">
                  <a16:creationId xmlns:a16="http://schemas.microsoft.com/office/drawing/2014/main" id="{6CB13F87-2ED7-39B3-F2A3-83836A0B1518}"/>
                </a:ext>
              </a:extLst>
            </p:cNvPr>
            <p:cNvPicPr>
              <a:picLocks noChangeAspect="1"/>
            </p:cNvPicPr>
            <p:nvPr/>
          </p:nvPicPr>
          <p:blipFill>
            <a:blip r:embed="rId2"/>
            <a:stretch>
              <a:fillRect/>
            </a:stretch>
          </p:blipFill>
          <p:spPr>
            <a:xfrm>
              <a:off x="1809750" y="819150"/>
              <a:ext cx="7772400" cy="4732528"/>
            </a:xfrm>
            <a:prstGeom prst="rect">
              <a:avLst/>
            </a:prstGeom>
          </p:spPr>
        </p:pic>
        <p:pic>
          <p:nvPicPr>
            <p:cNvPr id="7" name="Picture 6" descr="A black text with purple text&#10;&#10;Description automatically generated">
              <a:extLst>
                <a:ext uri="{FF2B5EF4-FFF2-40B4-BE49-F238E27FC236}">
                  <a16:creationId xmlns:a16="http://schemas.microsoft.com/office/drawing/2014/main" id="{0F8A12F2-3EF1-8FBA-A6B5-C55DA4ABDD92}"/>
                </a:ext>
              </a:extLst>
            </p:cNvPr>
            <p:cNvPicPr>
              <a:picLocks noChangeAspect="1"/>
            </p:cNvPicPr>
            <p:nvPr/>
          </p:nvPicPr>
          <p:blipFill>
            <a:blip r:embed="rId3"/>
            <a:stretch>
              <a:fillRect/>
            </a:stretch>
          </p:blipFill>
          <p:spPr>
            <a:xfrm>
              <a:off x="1809750" y="5551678"/>
              <a:ext cx="2540000" cy="927100"/>
            </a:xfrm>
            <a:prstGeom prst="rect">
              <a:avLst/>
            </a:prstGeom>
          </p:spPr>
        </p:pic>
      </p:grpSp>
      <p:sp>
        <p:nvSpPr>
          <p:cNvPr id="17" name="TextBox 16">
            <a:extLst>
              <a:ext uri="{FF2B5EF4-FFF2-40B4-BE49-F238E27FC236}">
                <a16:creationId xmlns:a16="http://schemas.microsoft.com/office/drawing/2014/main" id="{D4C46DFD-3AC3-4752-0389-FAC173367B88}"/>
              </a:ext>
            </a:extLst>
          </p:cNvPr>
          <p:cNvSpPr txBox="1"/>
          <p:nvPr/>
        </p:nvSpPr>
        <p:spPr>
          <a:xfrm>
            <a:off x="115684" y="5632338"/>
            <a:ext cx="9273849" cy="954107"/>
          </a:xfrm>
          <a:prstGeom prst="rect">
            <a:avLst/>
          </a:prstGeom>
          <a:noFill/>
        </p:spPr>
        <p:txBody>
          <a:bodyPr wrap="square">
            <a:spAutoFit/>
          </a:bodyPr>
          <a:lstStyle/>
          <a:p>
            <a:pPr algn="l"/>
            <a:r>
              <a:rPr lang="en-US" sz="1400" b="0" i="0" u="none" strike="noStrike" dirty="0">
                <a:solidFill>
                  <a:srgbClr val="000000"/>
                </a:solidFill>
                <a:effectLst/>
              </a:rPr>
              <a:t>The first query creates a view containing information on the current department managers including employee demographics, current salary, years working as a manager, years before becoming a manager, and total years worked. </a:t>
            </a:r>
          </a:p>
          <a:p>
            <a:pPr algn="l"/>
            <a:r>
              <a:rPr lang="en-US" sz="1400" b="0" i="0" u="none" strike="noStrike" dirty="0">
                <a:solidFill>
                  <a:srgbClr val="000000"/>
                </a:solidFill>
                <a:effectLst/>
              </a:rPr>
              <a:t>The second query orders the department managers by their salary descending to see the top-paying departments. </a:t>
            </a:r>
          </a:p>
          <a:p>
            <a:pPr algn="l"/>
            <a:r>
              <a:rPr lang="en-US" sz="1400" b="0" i="0" u="none" strike="noStrike" dirty="0">
                <a:solidFill>
                  <a:srgbClr val="000000"/>
                </a:solidFill>
                <a:effectLst/>
              </a:rPr>
              <a:t>Note: The highest-paid managers are also some of the longest-working managers.</a:t>
            </a:r>
          </a:p>
        </p:txBody>
      </p:sp>
      <p:pic>
        <p:nvPicPr>
          <p:cNvPr id="21" name="Picture 20" descr="A graph of people's salary&#10;&#10;Description automatically generated">
            <a:extLst>
              <a:ext uri="{FF2B5EF4-FFF2-40B4-BE49-F238E27FC236}">
                <a16:creationId xmlns:a16="http://schemas.microsoft.com/office/drawing/2014/main" id="{C7D16AA0-6BC1-FCF2-B78E-70CFA3C64481}"/>
              </a:ext>
            </a:extLst>
          </p:cNvPr>
          <p:cNvPicPr>
            <a:picLocks noChangeAspect="1"/>
          </p:cNvPicPr>
          <p:nvPr/>
        </p:nvPicPr>
        <p:blipFill>
          <a:blip r:embed="rId4"/>
          <a:stretch>
            <a:fillRect/>
          </a:stretch>
        </p:blipFill>
        <p:spPr>
          <a:xfrm>
            <a:off x="5692671" y="1001335"/>
            <a:ext cx="6383645" cy="4631003"/>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FF6C9617-A085-99DF-DCFB-C3477AF4170E}"/>
              </a:ext>
            </a:extLst>
          </p:cNvPr>
          <p:cNvPicPr>
            <a:picLocks noChangeAspect="1"/>
          </p:cNvPicPr>
          <p:nvPr/>
        </p:nvPicPr>
        <p:blipFill rotWithShape="1">
          <a:blip r:embed="rId5"/>
          <a:srcRect t="76533" r="78824"/>
          <a:stretch/>
        </p:blipFill>
        <p:spPr>
          <a:xfrm>
            <a:off x="10650271" y="700836"/>
            <a:ext cx="1345760" cy="1745815"/>
          </a:xfrm>
          <a:prstGeom prst="rect">
            <a:avLst/>
          </a:prstGeom>
        </p:spPr>
      </p:pic>
      <p:sp>
        <p:nvSpPr>
          <p:cNvPr id="23" name="Rectangle 22">
            <a:extLst>
              <a:ext uri="{FF2B5EF4-FFF2-40B4-BE49-F238E27FC236}">
                <a16:creationId xmlns:a16="http://schemas.microsoft.com/office/drawing/2014/main" id="{5895D0D3-A0F9-C2F8-1E5A-EE661929AD6A}"/>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4303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touching a screen with icons&#10;&#10;Description automatically generated">
            <a:extLst>
              <a:ext uri="{FF2B5EF4-FFF2-40B4-BE49-F238E27FC236}">
                <a16:creationId xmlns:a16="http://schemas.microsoft.com/office/drawing/2014/main" id="{0B640846-7A32-7BF8-6414-B8C4BCBC5A63}"/>
              </a:ext>
            </a:extLst>
          </p:cNvPr>
          <p:cNvPicPr>
            <a:picLocks noChangeAspect="1"/>
          </p:cNvPicPr>
          <p:nvPr/>
        </p:nvPicPr>
        <p:blipFill rotWithShape="1">
          <a:blip r:embed="rId2">
            <a:alphaModFix amt="70000"/>
          </a:blip>
          <a:srcRect t="109" r="4067" b="-1"/>
          <a:stretch/>
        </p:blipFill>
        <p:spPr>
          <a:xfrm>
            <a:off x="2947326" y="0"/>
            <a:ext cx="9244674" cy="685800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AB0AD8-F467-417B-AAFE-39680FE3D10E}"/>
              </a:ext>
            </a:extLst>
          </p:cNvPr>
          <p:cNvSpPr txBox="1"/>
          <p:nvPr/>
        </p:nvSpPr>
        <p:spPr>
          <a:xfrm>
            <a:off x="261838" y="0"/>
            <a:ext cx="3433291" cy="12520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a:latin typeface="+mj-lt"/>
                <a:ea typeface="+mj-ea"/>
                <a:cs typeface="+mj-cs"/>
              </a:rPr>
              <a:t>Summary of Findings</a:t>
            </a:r>
          </a:p>
        </p:txBody>
      </p:sp>
      <p:sp>
        <p:nvSpPr>
          <p:cNvPr id="9" name="TextBox 8">
            <a:extLst>
              <a:ext uri="{FF2B5EF4-FFF2-40B4-BE49-F238E27FC236}">
                <a16:creationId xmlns:a16="http://schemas.microsoft.com/office/drawing/2014/main" id="{3F158412-618D-65F0-D38E-6248177EE369}"/>
              </a:ext>
            </a:extLst>
          </p:cNvPr>
          <p:cNvSpPr txBox="1"/>
          <p:nvPr/>
        </p:nvSpPr>
        <p:spPr>
          <a:xfrm>
            <a:off x="97401" y="1054704"/>
            <a:ext cx="7292861" cy="5672658"/>
          </a:xfrm>
          <a:prstGeom prst="rect">
            <a:avLst/>
          </a:prstGeom>
        </p:spPr>
        <p:txBody>
          <a:bodyPr vert="horz" lIns="91440" tIns="45720" rIns="91440" bIns="45720" numCol="2" spcCol="182880" rtlCol="0">
            <a:noAutofit/>
          </a:bodyPr>
          <a:lstStyle/>
          <a:p>
            <a:pPr marL="171450" indent="-228600">
              <a:lnSpc>
                <a:spcPct val="90000"/>
              </a:lnSpc>
              <a:spcAft>
                <a:spcPts val="600"/>
              </a:spcAft>
              <a:buFont typeface="Arial" panose="020B0604020202020204" pitchFamily="34" charset="0"/>
              <a:buChar char="•"/>
            </a:pPr>
            <a:r>
              <a:rPr lang="en-US" sz="1300" i="0" u="none" strike="noStrike" dirty="0">
                <a:effectLst/>
              </a:rPr>
              <a:t>The company’s employees database consists of 300,024 total employees, 240,124 currently working employees, and 59,900 terminated employees.</a:t>
            </a:r>
          </a:p>
          <a:p>
            <a:pPr marL="171450" indent="-228600">
              <a:lnSpc>
                <a:spcPct val="90000"/>
              </a:lnSpc>
              <a:spcAft>
                <a:spcPts val="600"/>
              </a:spcAft>
              <a:buFont typeface="Arial" panose="020B0604020202020204" pitchFamily="34" charset="0"/>
              <a:buChar char="•"/>
            </a:pPr>
            <a:r>
              <a:rPr lang="en-US" sz="1300" i="0" u="none" strike="noStrike" dirty="0">
                <a:effectLst/>
              </a:rPr>
              <a:t>There are more male employees than female employees in all departments and job positions, as well as males, have higher salaries than females on average.</a:t>
            </a:r>
          </a:p>
          <a:p>
            <a:pPr marL="171450" indent="-228600">
              <a:lnSpc>
                <a:spcPct val="90000"/>
              </a:lnSpc>
              <a:spcAft>
                <a:spcPts val="600"/>
              </a:spcAft>
              <a:buFont typeface="Arial" panose="020B0604020202020204" pitchFamily="34" charset="0"/>
              <a:buChar char="•"/>
            </a:pPr>
            <a:r>
              <a:rPr lang="en-US" sz="1300" i="0" u="none" strike="noStrike" dirty="0">
                <a:effectLst/>
              </a:rPr>
              <a:t>About 86% of employees (257,430) have worked 10 or more years.</a:t>
            </a:r>
          </a:p>
          <a:p>
            <a:pPr marL="171450" indent="-228600">
              <a:lnSpc>
                <a:spcPct val="90000"/>
              </a:lnSpc>
              <a:spcAft>
                <a:spcPts val="600"/>
              </a:spcAft>
              <a:buFont typeface="Arial" panose="020B0604020202020204" pitchFamily="34" charset="0"/>
              <a:buChar char="•"/>
            </a:pPr>
            <a:r>
              <a:rPr lang="en-US" sz="1300" i="0" u="none" strike="noStrike" dirty="0">
                <a:effectLst/>
              </a:rPr>
              <a:t>Terminated employees worked for an average of 7 years with an average salary of ~$62,000, approximately $10,000 less than current employees.</a:t>
            </a:r>
          </a:p>
          <a:p>
            <a:pPr marL="171450" indent="-228600">
              <a:lnSpc>
                <a:spcPct val="90000"/>
              </a:lnSpc>
              <a:spcAft>
                <a:spcPts val="600"/>
              </a:spcAft>
              <a:buFont typeface="Arial" panose="020B0604020202020204" pitchFamily="34" charset="0"/>
              <a:buChar char="•"/>
            </a:pPr>
            <a:r>
              <a:rPr lang="en-US" sz="1300" i="0" u="none" strike="noStrike" dirty="0">
                <a:effectLst/>
              </a:rPr>
              <a:t>The average turnover rate for all departments is 20%, with Quality Management having the greatest turnover rate, while Development (15,572) and Production (13,371) experienced the highest number of employees terminated.</a:t>
            </a:r>
          </a:p>
          <a:p>
            <a:pPr marL="171450" indent="-228600">
              <a:lnSpc>
                <a:spcPct val="90000"/>
              </a:lnSpc>
              <a:spcAft>
                <a:spcPts val="600"/>
              </a:spcAft>
              <a:buFont typeface="Arial" panose="020B0604020202020204" pitchFamily="34" charset="0"/>
              <a:buChar char="•"/>
            </a:pPr>
            <a:r>
              <a:rPr lang="en-US" sz="1300" i="0" u="none" strike="noStrike" dirty="0">
                <a:effectLst/>
              </a:rPr>
              <a:t>Midway through the year 1997 to 1998, the company’s hires-to-terminations ratio broke even, and starting in 1998 to 2002, the company terminated more employees than it hired.</a:t>
            </a:r>
          </a:p>
          <a:p>
            <a:pPr marL="171450" indent="-228600">
              <a:lnSpc>
                <a:spcPct val="90000"/>
              </a:lnSpc>
              <a:spcAft>
                <a:spcPts val="600"/>
              </a:spcAft>
              <a:buFont typeface="Arial" panose="020B0604020202020204" pitchFamily="34" charset="0"/>
              <a:buChar char="•"/>
            </a:pPr>
            <a:r>
              <a:rPr lang="en-US" sz="1300" i="0" u="none" strike="noStrike" dirty="0">
                <a:effectLst/>
              </a:rPr>
              <a:t>The Sales department has the highest average salary (~$89,000), about $17,000 more than the average for all departments (~$72,000).</a:t>
            </a:r>
            <a:endParaRPr lang="en-US" sz="1300" dirty="0"/>
          </a:p>
          <a:p>
            <a:pPr marL="171450" indent="-228600">
              <a:lnSpc>
                <a:spcPct val="90000"/>
              </a:lnSpc>
              <a:spcAft>
                <a:spcPts val="600"/>
              </a:spcAft>
              <a:buFont typeface="Arial" panose="020B0604020202020204" pitchFamily="34" charset="0"/>
              <a:buChar char="•"/>
            </a:pPr>
            <a:r>
              <a:rPr lang="en-US" sz="1300" i="0" u="none" strike="noStrike" dirty="0">
                <a:effectLst/>
              </a:rPr>
              <a:t>Senior Staff have the highest average salary (~$80,500) of all job positions with Managers (~$78,000) and Senior Engineers (~$71,000) following.</a:t>
            </a:r>
          </a:p>
          <a:p>
            <a:pPr marL="171450" indent="-228600">
              <a:lnSpc>
                <a:spcPct val="90000"/>
              </a:lnSpc>
              <a:spcAft>
                <a:spcPts val="600"/>
              </a:spcAft>
              <a:buFont typeface="Arial" panose="020B0604020202020204" pitchFamily="34" charset="0"/>
              <a:buChar char="•"/>
            </a:pPr>
            <a:r>
              <a:rPr lang="en-US" sz="1300" i="0" u="none" strike="noStrike" dirty="0">
                <a:effectLst/>
              </a:rPr>
              <a:t>Senior Engineers make up the greatest portion of current employees, ~86,000 employees (35.8%), with Senior Staff, ~82,000 employees (34.2%), following second.</a:t>
            </a:r>
          </a:p>
          <a:p>
            <a:pPr marL="171450" indent="-228600">
              <a:lnSpc>
                <a:spcPct val="90000"/>
              </a:lnSpc>
              <a:spcAft>
                <a:spcPts val="600"/>
              </a:spcAft>
              <a:buFont typeface="Arial" panose="020B0604020202020204" pitchFamily="34" charset="0"/>
              <a:buChar char="•"/>
            </a:pPr>
            <a:r>
              <a:rPr lang="en-US" sz="1300" i="0" u="none" strike="noStrike" dirty="0">
                <a:effectLst/>
              </a:rPr>
              <a:t>Marketing, Sales, and Finance departments have the highest-paying job titles, with some staff employees being paid more than other departments’ managers. </a:t>
            </a:r>
          </a:p>
          <a:p>
            <a:pPr marL="171450" indent="-228600">
              <a:lnSpc>
                <a:spcPct val="90000"/>
              </a:lnSpc>
              <a:spcAft>
                <a:spcPts val="600"/>
              </a:spcAft>
              <a:buFont typeface="Arial" panose="020B0604020202020204" pitchFamily="34" charset="0"/>
              <a:buChar char="•"/>
            </a:pPr>
            <a:r>
              <a:rPr lang="en-US" sz="1300" i="0" u="none" strike="noStrike" dirty="0">
                <a:effectLst/>
              </a:rPr>
              <a:t>Development (61,386), Production (53,304), and Sales (37,701) departments have the greatest number of employees working. </a:t>
            </a:r>
          </a:p>
          <a:p>
            <a:pPr marL="171450" indent="-228600">
              <a:lnSpc>
                <a:spcPct val="90000"/>
              </a:lnSpc>
              <a:spcAft>
                <a:spcPts val="600"/>
              </a:spcAft>
              <a:buFont typeface="Arial" panose="020B0604020202020204" pitchFamily="34" charset="0"/>
              <a:buChar char="•"/>
            </a:pPr>
            <a:r>
              <a:rPr lang="en-US" sz="1300" i="0" u="none" strike="noStrike" dirty="0">
                <a:effectLst/>
              </a:rPr>
              <a:t>Male managers make almost $4,000 more than female managers.</a:t>
            </a:r>
          </a:p>
          <a:p>
            <a:pPr marL="171450" indent="-228600">
              <a:lnSpc>
                <a:spcPct val="90000"/>
              </a:lnSpc>
              <a:spcAft>
                <a:spcPts val="600"/>
              </a:spcAft>
              <a:buFont typeface="Arial" panose="020B0604020202020204" pitchFamily="34" charset="0"/>
              <a:buChar char="•"/>
            </a:pPr>
            <a:r>
              <a:rPr lang="en-US" sz="1300" i="0" u="none" strike="noStrike" dirty="0">
                <a:effectLst/>
              </a:rPr>
              <a:t>The average age of all managers is 64 years old, with the oldest being 71 and the youngest being 59.</a:t>
            </a:r>
          </a:p>
          <a:p>
            <a:pPr marL="171450" indent="-228600">
              <a:lnSpc>
                <a:spcPct val="90000"/>
              </a:lnSpc>
              <a:spcAft>
                <a:spcPts val="600"/>
              </a:spcAft>
              <a:buFont typeface="Arial" panose="020B0604020202020204" pitchFamily="34" charset="0"/>
              <a:buChar char="•"/>
            </a:pPr>
            <a:r>
              <a:rPr lang="en-US" sz="1300" i="0" u="none" strike="noStrike" dirty="0">
                <a:effectLst/>
              </a:rPr>
              <a:t>The highest-paid department manager, Marketing (~$106,000), makes approximately $50,000 more than the lowest-paid manager, Production (~$57,000). </a:t>
            </a:r>
          </a:p>
          <a:p>
            <a:pPr marL="171450" indent="-228600">
              <a:lnSpc>
                <a:spcPct val="90000"/>
              </a:lnSpc>
              <a:spcAft>
                <a:spcPts val="600"/>
              </a:spcAft>
              <a:buFont typeface="Arial" panose="020B0604020202020204" pitchFamily="34" charset="0"/>
              <a:buChar char="•"/>
            </a:pPr>
            <a:r>
              <a:rPr lang="en-US" sz="1300" i="0" u="none" strike="noStrike" dirty="0">
                <a:effectLst/>
              </a:rPr>
              <a:t>The Customer Service and Production managers have the least years worked as a manager (~28 years), as well as the least salaries. </a:t>
            </a:r>
          </a:p>
        </p:txBody>
      </p:sp>
    </p:spTree>
    <p:extLst>
      <p:ext uri="{BB962C8B-B14F-4D97-AF65-F5344CB8AC3E}">
        <p14:creationId xmlns:p14="http://schemas.microsoft.com/office/powerpoint/2010/main" val="161373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with a graph and numbers&#10;&#10;Description automatically generated with medium confidence">
            <a:extLst>
              <a:ext uri="{FF2B5EF4-FFF2-40B4-BE49-F238E27FC236}">
                <a16:creationId xmlns:a16="http://schemas.microsoft.com/office/drawing/2014/main" id="{5AC1B521-FA4E-61B5-FC18-D137419635BB}"/>
              </a:ext>
            </a:extLst>
          </p:cNvPr>
          <p:cNvPicPr>
            <a:picLocks noChangeAspect="1"/>
          </p:cNvPicPr>
          <p:nvPr/>
        </p:nvPicPr>
        <p:blipFill rotWithShape="1">
          <a:blip r:embed="rId2"/>
          <a:srcRect l="15101" r="11496"/>
          <a:stretch/>
        </p:blipFill>
        <p:spPr>
          <a:xfrm>
            <a:off x="3242695" y="0"/>
            <a:ext cx="8949307" cy="685800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3" name="TextBox 2">
            <a:extLst>
              <a:ext uri="{FF2B5EF4-FFF2-40B4-BE49-F238E27FC236}">
                <a16:creationId xmlns:a16="http://schemas.microsoft.com/office/drawing/2014/main" id="{816CAA43-F123-98BC-3967-73B5493FF3EB}"/>
              </a:ext>
            </a:extLst>
          </p:cNvPr>
          <p:cNvSpPr txBox="1"/>
          <p:nvPr/>
        </p:nvSpPr>
        <p:spPr>
          <a:xfrm>
            <a:off x="136940" y="910920"/>
            <a:ext cx="3438906" cy="3540810"/>
          </a:xfrm>
          <a:prstGeom prst="rect">
            <a:avLst/>
          </a:prstGeom>
        </p:spPr>
        <p:txBody>
          <a:bodyPr vert="horz" lIns="91440" tIns="45720" rIns="91440" bIns="45720" rtlCol="0" anchor="t">
            <a:noAutofit/>
          </a:bodyPr>
          <a:lstStyle/>
          <a:p>
            <a:pPr>
              <a:spcAft>
                <a:spcPts val="600"/>
              </a:spcAft>
            </a:pPr>
            <a:r>
              <a:rPr lang="en-US" sz="1400" dirty="0"/>
              <a:t>In a world driven by data, utilizing data analysis helps organizations discover valuable insights into various aspects of a company’s operations. Analyzing employee data can provide valuable information on a company’s workforce and help answer common business questions for Human Resources (HR). </a:t>
            </a:r>
          </a:p>
          <a:p>
            <a:pPr>
              <a:spcAft>
                <a:spcPts val="600"/>
              </a:spcAft>
            </a:pPr>
            <a:r>
              <a:rPr lang="en-US" sz="1400" dirty="0"/>
              <a:t>In this project, we will explore a comprehensive analysis of HR data, including a gender breakdown, age distribution, employment tenure, salary analysis across departments and job positions, employee count distribution between departments and job positions, turnover rate by department, and employment change over time. The focus of this analysis is to gain a better understanding of the factors that lead to employment termination and where improvements can be made to increase employee retention. </a:t>
            </a:r>
          </a:p>
          <a:p>
            <a:pPr>
              <a:spcAft>
                <a:spcPts val="600"/>
              </a:spcAft>
            </a:pPr>
            <a:r>
              <a:rPr lang="en-US" sz="1400" dirty="0"/>
              <a:t>The analysis is conducted using MySQL for all data cleaning and analysis, and Tableau Desktop for data visualization.</a:t>
            </a:r>
            <a:br>
              <a:rPr lang="en-US" sz="1400" b="1" dirty="0"/>
            </a:br>
            <a:endParaRPr lang="en-US" sz="1400" b="1" dirty="0"/>
          </a:p>
        </p:txBody>
      </p:sp>
      <p:sp>
        <p:nvSpPr>
          <p:cNvPr id="8" name="TextBox 7">
            <a:extLst>
              <a:ext uri="{FF2B5EF4-FFF2-40B4-BE49-F238E27FC236}">
                <a16:creationId xmlns:a16="http://schemas.microsoft.com/office/drawing/2014/main" id="{14AB0AD8-F467-417B-AAFE-39680FE3D10E}"/>
              </a:ext>
            </a:extLst>
          </p:cNvPr>
          <p:cNvSpPr txBox="1"/>
          <p:nvPr/>
        </p:nvSpPr>
        <p:spPr>
          <a:xfrm>
            <a:off x="136940" y="307842"/>
            <a:ext cx="1790042" cy="461665"/>
          </a:xfrm>
          <a:prstGeom prst="rect">
            <a:avLst/>
          </a:prstGeom>
          <a:noFill/>
        </p:spPr>
        <p:txBody>
          <a:bodyPr wrap="none" rtlCol="0">
            <a:spAutoFit/>
          </a:bodyPr>
          <a:lstStyle/>
          <a:p>
            <a:r>
              <a:rPr lang="en-US" sz="2400" b="1" dirty="0">
                <a:latin typeface="+mj-lt"/>
              </a:rPr>
              <a:t>Introduction</a:t>
            </a:r>
          </a:p>
        </p:txBody>
      </p:sp>
    </p:spTree>
    <p:extLst>
      <p:ext uri="{BB962C8B-B14F-4D97-AF65-F5344CB8AC3E}">
        <p14:creationId xmlns:p14="http://schemas.microsoft.com/office/powerpoint/2010/main" val="5291278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alpha val="80765"/>
              </a:schemeClr>
            </a:gs>
            <a:gs pos="100000">
              <a:srgbClr val="9AD1D1"/>
            </a:gs>
            <a:gs pos="50000">
              <a:schemeClr val="accent1">
                <a:tint val="23500"/>
                <a:satMod val="16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074CE1-545C-1C6C-568F-3306AE8F81B8}"/>
              </a:ext>
            </a:extLst>
          </p:cNvPr>
          <p:cNvSpPr txBox="1"/>
          <p:nvPr/>
        </p:nvSpPr>
        <p:spPr>
          <a:xfrm>
            <a:off x="622603" y="467941"/>
            <a:ext cx="1649041" cy="461665"/>
          </a:xfrm>
          <a:prstGeom prst="rect">
            <a:avLst/>
          </a:prstGeom>
          <a:noFill/>
        </p:spPr>
        <p:txBody>
          <a:bodyPr wrap="none" rtlCol="0">
            <a:spAutoFit/>
          </a:bodyPr>
          <a:lstStyle/>
          <a:p>
            <a:pPr defTabSz="850392">
              <a:spcAft>
                <a:spcPts val="600"/>
              </a:spcAft>
            </a:pPr>
            <a:r>
              <a:rPr lang="en-US" sz="2400" b="1" kern="1200" dirty="0">
                <a:solidFill>
                  <a:schemeClr val="tx1"/>
                </a:solidFill>
                <a:latin typeface="+mj-lt"/>
                <a:ea typeface="+mn-ea"/>
                <a:cs typeface="+mn-cs"/>
              </a:rPr>
              <a:t>Limitations</a:t>
            </a:r>
            <a:endParaRPr lang="en-US" sz="2400" b="1" dirty="0">
              <a:latin typeface="+mj-lt"/>
            </a:endParaRPr>
          </a:p>
        </p:txBody>
      </p:sp>
      <p:sp>
        <p:nvSpPr>
          <p:cNvPr id="4" name="TextBox 3">
            <a:extLst>
              <a:ext uri="{FF2B5EF4-FFF2-40B4-BE49-F238E27FC236}">
                <a16:creationId xmlns:a16="http://schemas.microsoft.com/office/drawing/2014/main" id="{433A667F-21BA-6F6B-8E3A-95125CD5D149}"/>
              </a:ext>
            </a:extLst>
          </p:cNvPr>
          <p:cNvSpPr txBox="1"/>
          <p:nvPr/>
        </p:nvSpPr>
        <p:spPr>
          <a:xfrm>
            <a:off x="792657" y="1102984"/>
            <a:ext cx="10606686" cy="2862322"/>
          </a:xfrm>
          <a:prstGeom prst="rect">
            <a:avLst/>
          </a:prstGeom>
          <a:noFill/>
        </p:spPr>
        <p:txBody>
          <a:bodyPr wrap="square" numCol="2" spcCol="182880" rtlCol="0">
            <a:spAutoFit/>
          </a:bodyPr>
          <a:lstStyle/>
          <a:p>
            <a:pPr marL="285750" indent="-285750" algn="l">
              <a:buFont typeface="Arial" panose="020B0604020202020204" pitchFamily="34" charset="0"/>
              <a:buChar char="•"/>
            </a:pPr>
            <a:r>
              <a:rPr lang="en-US" b="0" i="1" u="none" strike="noStrike" dirty="0">
                <a:solidFill>
                  <a:srgbClr val="000000"/>
                </a:solidFill>
                <a:effectLst/>
              </a:rPr>
              <a:t>Some employees (198,228, 66%) had no salary data in the salaries table.</a:t>
            </a:r>
          </a:p>
          <a:p>
            <a:pPr algn="l"/>
            <a:endParaRPr lang="en-US" b="0" i="0" u="none" strike="noStrike" dirty="0">
              <a:solidFill>
                <a:srgbClr val="000000"/>
              </a:solidFill>
              <a:effectLst/>
            </a:endParaRPr>
          </a:p>
          <a:p>
            <a:pPr marL="285750" indent="-285750" algn="l">
              <a:buFont typeface="Arial" panose="020B0604020202020204" pitchFamily="34" charset="0"/>
              <a:buChar char="•"/>
            </a:pPr>
            <a:r>
              <a:rPr lang="en-US" b="0" i="1" u="none" strike="noStrike" dirty="0">
                <a:solidFill>
                  <a:srgbClr val="000000"/>
                </a:solidFill>
                <a:effectLst/>
              </a:rPr>
              <a:t>Hire dates end in 2000 and terminations dates end in 2002 while the current working employees go on through 2024.</a:t>
            </a:r>
            <a:endParaRPr lang="en-US" b="0" i="0" u="none" strike="noStrike" dirty="0">
              <a:solidFill>
                <a:srgbClr val="000000"/>
              </a:solidFill>
              <a:effectLst/>
            </a:endParaRPr>
          </a:p>
          <a:p>
            <a:pPr marL="285750" indent="-285750" algn="l">
              <a:buFont typeface="Arial" panose="020B0604020202020204" pitchFamily="34" charset="0"/>
              <a:buChar char="•"/>
            </a:pPr>
            <a:endParaRPr lang="en-US" b="0" i="1" u="none" strike="noStrike" dirty="0">
              <a:solidFill>
                <a:srgbClr val="000000"/>
              </a:solidFill>
              <a:effectLst/>
            </a:endParaRPr>
          </a:p>
          <a:p>
            <a:pPr marL="285750" indent="-285750" algn="l">
              <a:buFont typeface="Arial" panose="020B0604020202020204" pitchFamily="34" charset="0"/>
              <a:buChar char="•"/>
            </a:pPr>
            <a:endParaRPr lang="en-US" i="1" dirty="0">
              <a:solidFill>
                <a:srgbClr val="000000"/>
              </a:solidFill>
            </a:endParaRPr>
          </a:p>
          <a:p>
            <a:pPr marL="285750" indent="-285750" algn="l">
              <a:buFont typeface="Arial" panose="020B0604020202020204" pitchFamily="34" charset="0"/>
              <a:buChar char="•"/>
            </a:pPr>
            <a:endParaRPr lang="en-US" b="0" i="1" u="none" strike="noStrike" dirty="0">
              <a:solidFill>
                <a:srgbClr val="000000"/>
              </a:solidFill>
              <a:effectLst/>
            </a:endParaRPr>
          </a:p>
          <a:p>
            <a:pPr algn="l"/>
            <a:endParaRPr lang="en-US" b="0" i="1" u="none" strike="noStrike" dirty="0">
              <a:solidFill>
                <a:srgbClr val="000000"/>
              </a:solidFill>
              <a:effectLst/>
            </a:endParaRPr>
          </a:p>
          <a:p>
            <a:pPr marL="285750" indent="-285750" algn="l">
              <a:buFont typeface="Arial" panose="020B0604020202020204" pitchFamily="34" charset="0"/>
              <a:buChar char="•"/>
            </a:pPr>
            <a:r>
              <a:rPr lang="en-US" b="0" i="1" u="none" strike="noStrike" dirty="0">
                <a:solidFill>
                  <a:srgbClr val="000000"/>
                </a:solidFill>
                <a:effectLst/>
              </a:rPr>
              <a:t>Some employees’ from-dates and to-dates in tables are the same dates.</a:t>
            </a:r>
          </a:p>
          <a:p>
            <a:pPr algn="l"/>
            <a:endParaRPr lang="en-US" b="0" i="0" u="none" strike="noStrike" dirty="0">
              <a:solidFill>
                <a:srgbClr val="000000"/>
              </a:solidFill>
              <a:effectLst/>
            </a:endParaRPr>
          </a:p>
          <a:p>
            <a:pPr marL="285750" indent="-285750" algn="l">
              <a:buFont typeface="Arial" panose="020B0604020202020204" pitchFamily="34" charset="0"/>
              <a:buChar char="•"/>
            </a:pPr>
            <a:r>
              <a:rPr lang="en-US" b="0" i="1" u="none" strike="noStrike" dirty="0">
                <a:solidFill>
                  <a:srgbClr val="000000"/>
                </a:solidFill>
                <a:effectLst/>
              </a:rPr>
              <a:t>Data on an employee’s race and ethnicity was not collected.</a:t>
            </a:r>
            <a:endParaRPr lang="en-US" b="0" i="0" u="none" strike="noStrike" dirty="0">
              <a:solidFill>
                <a:srgbClr val="000000"/>
              </a:solidFill>
              <a:effectLst/>
            </a:endParaRP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2A19A064-758E-5B65-7CD9-C23C9C958247}"/>
              </a:ext>
            </a:extLst>
          </p:cNvPr>
          <p:cNvSpPr txBox="1"/>
          <p:nvPr/>
        </p:nvSpPr>
        <p:spPr>
          <a:xfrm>
            <a:off x="492928" y="5759116"/>
            <a:ext cx="11206145" cy="400110"/>
          </a:xfrm>
          <a:prstGeom prst="rect">
            <a:avLst/>
          </a:prstGeom>
          <a:noFill/>
        </p:spPr>
        <p:txBody>
          <a:bodyPr wrap="none" rtlCol="0">
            <a:spAutoFit/>
          </a:bodyPr>
          <a:lstStyle/>
          <a:p>
            <a:r>
              <a:rPr lang="en-US" sz="2000" b="1" dirty="0">
                <a:latin typeface="+mj-lt"/>
              </a:rPr>
              <a:t>Access the full project including a more in-depth analysis here: </a:t>
            </a:r>
            <a:r>
              <a:rPr lang="en-US" sz="2000" b="1" dirty="0">
                <a:latin typeface="+mj-lt"/>
                <a:hlinkClick r:id="rId2"/>
              </a:rPr>
              <a:t>https://medium.com/@biondi.jeffrey/</a:t>
            </a:r>
            <a:r>
              <a:rPr lang="en-US" sz="2000" b="1" dirty="0">
                <a:latin typeface="+mj-lt"/>
              </a:rPr>
              <a:t> </a:t>
            </a:r>
          </a:p>
        </p:txBody>
      </p:sp>
      <p:sp>
        <p:nvSpPr>
          <p:cNvPr id="7" name="TextBox 6">
            <a:extLst>
              <a:ext uri="{FF2B5EF4-FFF2-40B4-BE49-F238E27FC236}">
                <a16:creationId xmlns:a16="http://schemas.microsoft.com/office/drawing/2014/main" id="{ACE4FCD8-17A3-C68D-C3B3-463DC944C880}"/>
              </a:ext>
            </a:extLst>
          </p:cNvPr>
          <p:cNvSpPr txBox="1"/>
          <p:nvPr/>
        </p:nvSpPr>
        <p:spPr>
          <a:xfrm>
            <a:off x="622603" y="3068083"/>
            <a:ext cx="1800814" cy="461665"/>
          </a:xfrm>
          <a:prstGeom prst="rect">
            <a:avLst/>
          </a:prstGeom>
          <a:noFill/>
        </p:spPr>
        <p:txBody>
          <a:bodyPr wrap="none" rtlCol="0">
            <a:spAutoFit/>
          </a:bodyPr>
          <a:lstStyle/>
          <a:p>
            <a:pPr defTabSz="850392">
              <a:spcAft>
                <a:spcPts val="600"/>
              </a:spcAft>
            </a:pPr>
            <a:r>
              <a:rPr lang="en-US" sz="2400" b="1" kern="1200" dirty="0">
                <a:solidFill>
                  <a:schemeClr val="tx1"/>
                </a:solidFill>
                <a:latin typeface="+mj-lt"/>
                <a:ea typeface="+mn-ea"/>
                <a:cs typeface="+mn-cs"/>
              </a:rPr>
              <a:t>Contact Info</a:t>
            </a:r>
            <a:endParaRPr lang="en-US" sz="2400" b="1" dirty="0">
              <a:latin typeface="+mj-lt"/>
            </a:endParaRPr>
          </a:p>
        </p:txBody>
      </p:sp>
      <p:sp>
        <p:nvSpPr>
          <p:cNvPr id="8" name="TextBox 7">
            <a:extLst>
              <a:ext uri="{FF2B5EF4-FFF2-40B4-BE49-F238E27FC236}">
                <a16:creationId xmlns:a16="http://schemas.microsoft.com/office/drawing/2014/main" id="{A0552419-249E-0EAA-F383-5DB72B4E9DD7}"/>
              </a:ext>
            </a:extLst>
          </p:cNvPr>
          <p:cNvSpPr txBox="1"/>
          <p:nvPr/>
        </p:nvSpPr>
        <p:spPr>
          <a:xfrm>
            <a:off x="792657" y="3559084"/>
            <a:ext cx="10606686" cy="2379241"/>
          </a:xfrm>
          <a:prstGeom prst="rect">
            <a:avLst/>
          </a:prstGeom>
          <a:noFill/>
        </p:spPr>
        <p:txBody>
          <a:bodyPr wrap="square" numCol="2" spcCol="182880" rtlCol="0">
            <a:spAutoFit/>
          </a:bodyPr>
          <a:lstStyle/>
          <a:p>
            <a:pPr>
              <a:lnSpc>
                <a:spcPct val="150000"/>
              </a:lnSpc>
            </a:pPr>
            <a:r>
              <a:rPr lang="en-US" sz="2000" dirty="0">
                <a:hlinkClick r:id="rId3"/>
              </a:rPr>
              <a:t>biondi.jeffrey@gmail.com</a:t>
            </a:r>
            <a:endParaRPr lang="en-US" sz="2000" dirty="0"/>
          </a:p>
          <a:p>
            <a:pPr>
              <a:lnSpc>
                <a:spcPct val="150000"/>
              </a:lnSpc>
            </a:pPr>
            <a:r>
              <a:rPr lang="en-US" sz="2000" dirty="0"/>
              <a:t>(954) 290 – 8462</a:t>
            </a:r>
          </a:p>
          <a:p>
            <a:pPr>
              <a:lnSpc>
                <a:spcPct val="150000"/>
              </a:lnSpc>
            </a:pPr>
            <a:endParaRPr lang="en-US" sz="2000" dirty="0">
              <a:hlinkClick r:id="rId4"/>
            </a:endParaRPr>
          </a:p>
          <a:p>
            <a:pPr>
              <a:lnSpc>
                <a:spcPct val="150000"/>
              </a:lnSpc>
            </a:pPr>
            <a:endParaRPr lang="en-US" sz="2000" dirty="0">
              <a:hlinkClick r:id="rId4"/>
            </a:endParaRPr>
          </a:p>
          <a:p>
            <a:pPr>
              <a:lnSpc>
                <a:spcPct val="150000"/>
              </a:lnSpc>
            </a:pPr>
            <a:endParaRPr lang="en-US" sz="2000" dirty="0">
              <a:hlinkClick r:id="rId4"/>
            </a:endParaRPr>
          </a:p>
          <a:p>
            <a:pPr>
              <a:lnSpc>
                <a:spcPct val="150000"/>
              </a:lnSpc>
            </a:pPr>
            <a:r>
              <a:rPr lang="en-US" sz="2000" dirty="0">
                <a:hlinkClick r:id="rId4"/>
              </a:rPr>
              <a:t>linkedin.com/in/jeffreybiondi </a:t>
            </a:r>
            <a:endParaRPr lang="en-US" sz="2000" dirty="0"/>
          </a:p>
          <a:p>
            <a:pPr>
              <a:lnSpc>
                <a:spcPct val="150000"/>
              </a:lnSpc>
            </a:pPr>
            <a:r>
              <a:rPr lang="en-US" sz="2000" dirty="0">
                <a:hlinkClick r:id="rId5"/>
              </a:rPr>
              <a:t>jeffumss.github.io/JeffreySite </a:t>
            </a:r>
            <a:endParaRPr lang="en-US" sz="2000" dirty="0"/>
          </a:p>
          <a:p>
            <a:pPr>
              <a:lnSpc>
                <a:spcPct val="150000"/>
              </a:lnSpc>
            </a:pPr>
            <a:r>
              <a:rPr lang="en-US" sz="2000" dirty="0">
                <a:hlinkClick r:id="rId6"/>
              </a:rPr>
              <a:t>datascienceportfol.io/jeffreybiondi</a:t>
            </a:r>
            <a:endParaRPr lang="en-US" sz="2000" dirty="0"/>
          </a:p>
        </p:txBody>
      </p:sp>
    </p:spTree>
    <p:extLst>
      <p:ext uri="{BB962C8B-B14F-4D97-AF65-F5344CB8AC3E}">
        <p14:creationId xmlns:p14="http://schemas.microsoft.com/office/powerpoint/2010/main" val="3264445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6CAA43-F123-98BC-3967-73B5493FF3EB}"/>
              </a:ext>
            </a:extLst>
          </p:cNvPr>
          <p:cNvSpPr txBox="1"/>
          <p:nvPr/>
        </p:nvSpPr>
        <p:spPr>
          <a:xfrm>
            <a:off x="216967" y="1630584"/>
            <a:ext cx="3420428" cy="4380581"/>
          </a:xfrm>
          <a:prstGeom prst="rect">
            <a:avLst/>
          </a:prstGeom>
        </p:spPr>
        <p:txBody>
          <a:bodyPr vert="horz" lIns="91440" tIns="45720" rIns="91440" bIns="45720" rtlCol="0" anchor="t">
            <a:noAutofit/>
          </a:bodyPr>
          <a:lstStyle/>
          <a:p>
            <a:pPr defTabSz="850392">
              <a:spcAft>
                <a:spcPts val="558"/>
              </a:spcAft>
            </a:pPr>
            <a:r>
              <a:rPr lang="en-US" sz="1400" kern="1200" dirty="0">
                <a:solidFill>
                  <a:schemeClr val="tx1"/>
                </a:solidFill>
                <a:latin typeface="+mn-lt"/>
                <a:ea typeface="+mn-ea"/>
                <a:cs typeface="+mn-cs"/>
              </a:rPr>
              <a:t>The analysis is based on an HR database consisting of 6 different tables (employees, managers, departments, titles, salaries, and employees-departments junction table) containing over 300,000 employee rows and over 900,000 salary contract rows. The dataset encompasses hires from 1985 to 2000, terminations spanning 1985 to 2002, and ongoing employment up to 2024 when this analysis is being conducted. </a:t>
            </a:r>
          </a:p>
          <a:p>
            <a:pPr defTabSz="850392">
              <a:spcAft>
                <a:spcPts val="558"/>
              </a:spcAft>
            </a:pPr>
            <a:r>
              <a:rPr lang="en-US" sz="1400" kern="1200" dirty="0">
                <a:solidFill>
                  <a:schemeClr val="tx1"/>
                </a:solidFill>
                <a:latin typeface="+mn-lt"/>
                <a:ea typeface="+mn-ea"/>
                <a:cs typeface="+mn-cs"/>
              </a:rPr>
              <a:t>The dataset includes information such as an employee’s ID, an employee’s demographics (hire date, birth date, gender, and name), an employee’s department(s) worked in, an employee’s job title(s), and all of an employee’s salary contracts information. </a:t>
            </a:r>
          </a:p>
          <a:p>
            <a:pPr>
              <a:spcAft>
                <a:spcPts val="600"/>
              </a:spcAft>
            </a:pPr>
            <a:endParaRPr lang="en-US" sz="1400" b="1" dirty="0"/>
          </a:p>
        </p:txBody>
      </p:sp>
      <p:sp>
        <p:nvSpPr>
          <p:cNvPr id="8" name="TextBox 7">
            <a:extLst>
              <a:ext uri="{FF2B5EF4-FFF2-40B4-BE49-F238E27FC236}">
                <a16:creationId xmlns:a16="http://schemas.microsoft.com/office/drawing/2014/main" id="{14AB0AD8-F467-417B-AAFE-39680FE3D10E}"/>
              </a:ext>
            </a:extLst>
          </p:cNvPr>
          <p:cNvSpPr txBox="1"/>
          <p:nvPr/>
        </p:nvSpPr>
        <p:spPr>
          <a:xfrm>
            <a:off x="216967" y="707103"/>
            <a:ext cx="1542795" cy="461665"/>
          </a:xfrm>
          <a:prstGeom prst="rect">
            <a:avLst/>
          </a:prstGeom>
          <a:noFill/>
        </p:spPr>
        <p:txBody>
          <a:bodyPr wrap="none" rtlCol="0">
            <a:spAutoFit/>
          </a:bodyPr>
          <a:lstStyle/>
          <a:p>
            <a:pPr defTabSz="850392">
              <a:spcAft>
                <a:spcPts val="600"/>
              </a:spcAft>
            </a:pPr>
            <a:r>
              <a:rPr lang="en-US" sz="2400" b="1" kern="1200" dirty="0">
                <a:solidFill>
                  <a:schemeClr val="tx1"/>
                </a:solidFill>
                <a:latin typeface="+mj-lt"/>
                <a:ea typeface="+mn-ea"/>
                <a:cs typeface="+mn-cs"/>
              </a:rPr>
              <a:t>Data Used</a:t>
            </a:r>
            <a:endParaRPr lang="en-US" sz="2400" b="1" dirty="0">
              <a:latin typeface="+mj-lt"/>
            </a:endParaRPr>
          </a:p>
        </p:txBody>
      </p:sp>
      <p:pic>
        <p:nvPicPr>
          <p:cNvPr id="7" name="Picture 6" descr="A diagram of a data flow&#10;&#10;Description automatically generated">
            <a:extLst>
              <a:ext uri="{FF2B5EF4-FFF2-40B4-BE49-F238E27FC236}">
                <a16:creationId xmlns:a16="http://schemas.microsoft.com/office/drawing/2014/main" id="{0ECBE4B1-04D0-E80A-0023-1FADCBB17A72}"/>
              </a:ext>
            </a:extLst>
          </p:cNvPr>
          <p:cNvPicPr>
            <a:picLocks noChangeAspect="1"/>
          </p:cNvPicPr>
          <p:nvPr/>
        </p:nvPicPr>
        <p:blipFill rotWithShape="1">
          <a:blip r:embed="rId2"/>
          <a:srcRect r="2840"/>
          <a:stretch/>
        </p:blipFill>
        <p:spPr>
          <a:xfrm>
            <a:off x="3605401" y="1769866"/>
            <a:ext cx="7820010" cy="4102019"/>
          </a:xfrm>
          <a:prstGeom prst="rect">
            <a:avLst/>
          </a:prstGeom>
        </p:spPr>
      </p:pic>
    </p:spTree>
    <p:extLst>
      <p:ext uri="{BB962C8B-B14F-4D97-AF65-F5344CB8AC3E}">
        <p14:creationId xmlns:p14="http://schemas.microsoft.com/office/powerpoint/2010/main" val="36028749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5C8F51-11D9-9DBD-6C96-029F4FC427D2}"/>
              </a:ext>
            </a:extLst>
          </p:cNvPr>
          <p:cNvSpPr txBox="1"/>
          <p:nvPr/>
        </p:nvSpPr>
        <p:spPr>
          <a:xfrm>
            <a:off x="363472" y="731034"/>
            <a:ext cx="10513076" cy="800219"/>
          </a:xfrm>
          <a:prstGeom prst="rect">
            <a:avLst/>
          </a:prstGeom>
          <a:noFill/>
        </p:spPr>
        <p:txBody>
          <a:bodyPr wrap="square" rtlCol="0">
            <a:spAutoFit/>
          </a:bodyPr>
          <a:lstStyle/>
          <a:p>
            <a:r>
              <a:rPr lang="en-US" sz="1400" b="0" i="0" dirty="0">
                <a:solidFill>
                  <a:srgbClr val="242424"/>
                </a:solidFill>
                <a:effectLst/>
                <a:latin typeface="source-serif-pro"/>
              </a:rPr>
              <a:t>Using MySQL Workbench, various data cleaning and transformation operations have been conducted on the “employees” table in the “employees” database. The provided code performs each of these steps.</a:t>
            </a:r>
          </a:p>
          <a:p>
            <a:endParaRPr lang="en-US" dirty="0"/>
          </a:p>
        </p:txBody>
      </p:sp>
      <p:sp>
        <p:nvSpPr>
          <p:cNvPr id="4" name="TextBox 3">
            <a:extLst>
              <a:ext uri="{FF2B5EF4-FFF2-40B4-BE49-F238E27FC236}">
                <a16:creationId xmlns:a16="http://schemas.microsoft.com/office/drawing/2014/main" id="{BB2CA506-875A-2B31-2764-D47487C6E012}"/>
              </a:ext>
            </a:extLst>
          </p:cNvPr>
          <p:cNvSpPr txBox="1"/>
          <p:nvPr/>
        </p:nvSpPr>
        <p:spPr>
          <a:xfrm>
            <a:off x="343097" y="162523"/>
            <a:ext cx="4262642" cy="461665"/>
          </a:xfrm>
          <a:prstGeom prst="rect">
            <a:avLst/>
          </a:prstGeom>
          <a:noFill/>
        </p:spPr>
        <p:txBody>
          <a:bodyPr wrap="none" rtlCol="0">
            <a:spAutoFit/>
          </a:bodyPr>
          <a:lstStyle/>
          <a:p>
            <a:pPr algn="l"/>
            <a:r>
              <a:rPr lang="en-US" sz="2400" b="1" i="0" dirty="0">
                <a:solidFill>
                  <a:srgbClr val="242424"/>
                </a:solidFill>
                <a:effectLst/>
                <a:latin typeface="sohne"/>
              </a:rPr>
              <a:t>Data Cleaning &amp; Transformation</a:t>
            </a:r>
          </a:p>
        </p:txBody>
      </p:sp>
      <p:pic>
        <p:nvPicPr>
          <p:cNvPr id="5" name="Picture 4" descr="A close-up of a white background&#10;&#10;Description automatically generated">
            <a:extLst>
              <a:ext uri="{FF2B5EF4-FFF2-40B4-BE49-F238E27FC236}">
                <a16:creationId xmlns:a16="http://schemas.microsoft.com/office/drawing/2014/main" id="{65DA894A-F43A-EDFF-2BEC-B3C3048FB019}"/>
              </a:ext>
            </a:extLst>
          </p:cNvPr>
          <p:cNvPicPr>
            <a:picLocks noChangeAspect="1"/>
          </p:cNvPicPr>
          <p:nvPr/>
        </p:nvPicPr>
        <p:blipFill>
          <a:blip r:embed="rId2"/>
          <a:stretch>
            <a:fillRect/>
          </a:stretch>
        </p:blipFill>
        <p:spPr>
          <a:xfrm>
            <a:off x="363472" y="1425698"/>
            <a:ext cx="5114352" cy="1208847"/>
          </a:xfrm>
          <a:prstGeom prst="rect">
            <a:avLst/>
          </a:prstGeom>
        </p:spPr>
      </p:pic>
      <p:sp>
        <p:nvSpPr>
          <p:cNvPr id="6" name="TextBox 5">
            <a:extLst>
              <a:ext uri="{FF2B5EF4-FFF2-40B4-BE49-F238E27FC236}">
                <a16:creationId xmlns:a16="http://schemas.microsoft.com/office/drawing/2014/main" id="{B1C5A9AE-69C4-B6AE-5A44-0B6D42F6BBB4}"/>
              </a:ext>
            </a:extLst>
          </p:cNvPr>
          <p:cNvSpPr txBox="1"/>
          <p:nvPr/>
        </p:nvSpPr>
        <p:spPr>
          <a:xfrm>
            <a:off x="5477824" y="1423531"/>
            <a:ext cx="5006590" cy="1015663"/>
          </a:xfrm>
          <a:prstGeom prst="rect">
            <a:avLst/>
          </a:prstGeom>
          <a:noFill/>
        </p:spPr>
        <p:txBody>
          <a:bodyPr wrap="square">
            <a:spAutoFit/>
          </a:bodyPr>
          <a:lstStyle/>
          <a:p>
            <a:pPr marL="228600" indent="-228600">
              <a:spcAft>
                <a:spcPts val="600"/>
              </a:spcAft>
              <a:buAutoNum type="arabicParenR"/>
            </a:pPr>
            <a:r>
              <a:rPr lang="en-US" sz="1200" b="0" i="0" dirty="0">
                <a:solidFill>
                  <a:srgbClr val="242424"/>
                </a:solidFill>
                <a:effectLst/>
                <a:latin typeface="source-serif-pro"/>
              </a:rPr>
              <a:t>This code adds a new integer column to the “employees” table, “age”, which is calculated using the difference in days of the current date of the project with an employee’s birth date column and then dividing by 365 days to obtain the difference in years. Using the FLOOR function rounds down to set an employee's age to the largest whole number.</a:t>
            </a:r>
          </a:p>
        </p:txBody>
      </p:sp>
      <p:pic>
        <p:nvPicPr>
          <p:cNvPr id="9" name="Picture 8" descr="A screenshot of a computer code&#10;&#10;Description automatically generated">
            <a:extLst>
              <a:ext uri="{FF2B5EF4-FFF2-40B4-BE49-F238E27FC236}">
                <a16:creationId xmlns:a16="http://schemas.microsoft.com/office/drawing/2014/main" id="{B23C7AD8-8EB7-5435-0DA4-715A0FCBCC33}"/>
              </a:ext>
            </a:extLst>
          </p:cNvPr>
          <p:cNvPicPr>
            <a:picLocks noChangeAspect="1"/>
          </p:cNvPicPr>
          <p:nvPr/>
        </p:nvPicPr>
        <p:blipFill>
          <a:blip r:embed="rId3"/>
          <a:stretch>
            <a:fillRect/>
          </a:stretch>
        </p:blipFill>
        <p:spPr>
          <a:xfrm>
            <a:off x="363472" y="2874004"/>
            <a:ext cx="3071086" cy="3435778"/>
          </a:xfrm>
          <a:prstGeom prst="rect">
            <a:avLst/>
          </a:prstGeom>
        </p:spPr>
      </p:pic>
      <p:sp>
        <p:nvSpPr>
          <p:cNvPr id="10" name="TextBox 9">
            <a:extLst>
              <a:ext uri="{FF2B5EF4-FFF2-40B4-BE49-F238E27FC236}">
                <a16:creationId xmlns:a16="http://schemas.microsoft.com/office/drawing/2014/main" id="{9D81040E-BC14-D9C6-BC54-050B36A7574F}"/>
              </a:ext>
            </a:extLst>
          </p:cNvPr>
          <p:cNvSpPr txBox="1"/>
          <p:nvPr/>
        </p:nvSpPr>
        <p:spPr>
          <a:xfrm>
            <a:off x="3434558" y="2874003"/>
            <a:ext cx="3212500" cy="2123658"/>
          </a:xfrm>
          <a:prstGeom prst="rect">
            <a:avLst/>
          </a:prstGeom>
          <a:noFill/>
        </p:spPr>
        <p:txBody>
          <a:bodyPr wrap="square">
            <a:spAutoFit/>
          </a:bodyPr>
          <a:lstStyle/>
          <a:p>
            <a:pPr marL="228600" indent="-228600">
              <a:spcAft>
                <a:spcPts val="600"/>
              </a:spcAft>
              <a:buFont typeface="+mj-lt"/>
              <a:buAutoNum type="arabicParenR" startAt="2"/>
            </a:pPr>
            <a:r>
              <a:rPr lang="en-US" sz="1200" b="0" i="0" dirty="0">
                <a:solidFill>
                  <a:srgbClr val="242424"/>
                </a:solidFill>
                <a:effectLst/>
                <a:latin typeface="source-serif-pro"/>
              </a:rPr>
              <a:t>This code adds a new date column to the “employees” table, “</a:t>
            </a:r>
            <a:r>
              <a:rPr lang="en-US" sz="1200" b="0" i="0" dirty="0" err="1">
                <a:solidFill>
                  <a:srgbClr val="242424"/>
                </a:solidFill>
                <a:effectLst/>
                <a:latin typeface="source-serif-pro"/>
              </a:rPr>
              <a:t>termination_date</a:t>
            </a:r>
            <a:r>
              <a:rPr lang="en-US" sz="1200" b="0" i="0" dirty="0">
                <a:solidFill>
                  <a:srgbClr val="242424"/>
                </a:solidFill>
                <a:effectLst/>
                <a:latin typeface="source-serif-pro"/>
              </a:rPr>
              <a:t>”, for employees who no longer work for the company. It uses an employee’s maximum “</a:t>
            </a:r>
            <a:r>
              <a:rPr lang="en-US" sz="1200" b="0" i="0" dirty="0" err="1">
                <a:solidFill>
                  <a:srgbClr val="242424"/>
                </a:solidFill>
                <a:effectLst/>
                <a:latin typeface="source-serif-pro"/>
              </a:rPr>
              <a:t>to_date</a:t>
            </a:r>
            <a:r>
              <a:rPr lang="en-US" sz="1200" b="0" i="0" dirty="0">
                <a:solidFill>
                  <a:srgbClr val="242424"/>
                </a:solidFill>
                <a:effectLst/>
                <a:latin typeface="source-serif-pro"/>
              </a:rPr>
              <a:t>” of working for a department from the “</a:t>
            </a:r>
            <a:r>
              <a:rPr lang="en-US" sz="1200" b="0" i="0" dirty="0" err="1">
                <a:solidFill>
                  <a:srgbClr val="242424"/>
                </a:solidFill>
                <a:effectLst/>
                <a:latin typeface="source-serif-pro"/>
              </a:rPr>
              <a:t>dept_emp</a:t>
            </a:r>
            <a:r>
              <a:rPr lang="en-US" sz="1200" b="0" i="0" dirty="0">
                <a:solidFill>
                  <a:srgbClr val="242424"/>
                </a:solidFill>
                <a:effectLst/>
                <a:latin typeface="source-serif-pro"/>
              </a:rPr>
              <a:t>” table to determine if that date is less than or equal to the current date when executing. If true, it sets the “</a:t>
            </a:r>
            <a:r>
              <a:rPr lang="en-US" sz="1200" b="0" i="0" dirty="0" err="1">
                <a:solidFill>
                  <a:srgbClr val="242424"/>
                </a:solidFill>
                <a:effectLst/>
                <a:latin typeface="source-serif-pro"/>
              </a:rPr>
              <a:t>termination_date</a:t>
            </a:r>
            <a:r>
              <a:rPr lang="en-US" sz="1200" b="0" i="0" dirty="0">
                <a:solidFill>
                  <a:srgbClr val="242424"/>
                </a:solidFill>
                <a:effectLst/>
                <a:latin typeface="source-serif-pro"/>
              </a:rPr>
              <a:t>” to that max “</a:t>
            </a:r>
            <a:r>
              <a:rPr lang="en-US" sz="1200" b="0" i="0" dirty="0" err="1">
                <a:solidFill>
                  <a:srgbClr val="242424"/>
                </a:solidFill>
                <a:effectLst/>
                <a:latin typeface="source-serif-pro"/>
              </a:rPr>
              <a:t>to_date</a:t>
            </a:r>
            <a:r>
              <a:rPr lang="en-US" sz="1200" b="0" i="0" dirty="0">
                <a:solidFill>
                  <a:srgbClr val="242424"/>
                </a:solidFill>
                <a:effectLst/>
                <a:latin typeface="source-serif-pro"/>
              </a:rPr>
              <a:t>” otherwise, the column will be NULL for all currently working employees.</a:t>
            </a:r>
          </a:p>
        </p:txBody>
      </p:sp>
      <p:pic>
        <p:nvPicPr>
          <p:cNvPr id="11" name="Picture 10" descr="A computer code with text&#10;&#10;Description automatically generated">
            <a:extLst>
              <a:ext uri="{FF2B5EF4-FFF2-40B4-BE49-F238E27FC236}">
                <a16:creationId xmlns:a16="http://schemas.microsoft.com/office/drawing/2014/main" id="{36DC8CD8-1AE8-BF86-8704-DEAAEC26EB3D}"/>
              </a:ext>
            </a:extLst>
          </p:cNvPr>
          <p:cNvPicPr>
            <a:picLocks noChangeAspect="1"/>
          </p:cNvPicPr>
          <p:nvPr/>
        </p:nvPicPr>
        <p:blipFill>
          <a:blip r:embed="rId4"/>
          <a:stretch>
            <a:fillRect/>
          </a:stretch>
        </p:blipFill>
        <p:spPr>
          <a:xfrm>
            <a:off x="6810924" y="3245182"/>
            <a:ext cx="5180879" cy="2072352"/>
          </a:xfrm>
          <a:prstGeom prst="rect">
            <a:avLst/>
          </a:prstGeom>
        </p:spPr>
      </p:pic>
      <p:sp>
        <p:nvSpPr>
          <p:cNvPr id="12" name="TextBox 11">
            <a:extLst>
              <a:ext uri="{FF2B5EF4-FFF2-40B4-BE49-F238E27FC236}">
                <a16:creationId xmlns:a16="http://schemas.microsoft.com/office/drawing/2014/main" id="{CC3F48EF-12E4-0A3E-6538-79B199E4D8FF}"/>
              </a:ext>
            </a:extLst>
          </p:cNvPr>
          <p:cNvSpPr txBox="1"/>
          <p:nvPr/>
        </p:nvSpPr>
        <p:spPr>
          <a:xfrm>
            <a:off x="6810923" y="5404999"/>
            <a:ext cx="5180879" cy="1292662"/>
          </a:xfrm>
          <a:prstGeom prst="rect">
            <a:avLst/>
          </a:prstGeom>
          <a:noFill/>
        </p:spPr>
        <p:txBody>
          <a:bodyPr wrap="square" rtlCol="0">
            <a:spAutoFit/>
          </a:bodyPr>
          <a:lstStyle/>
          <a:p>
            <a:pPr marL="228600" indent="-228600">
              <a:buFont typeface="+mj-lt"/>
              <a:buAutoNum type="arabicParenR" startAt="3"/>
            </a:pPr>
            <a:r>
              <a:rPr lang="en-US" sz="1200" b="0" i="0" dirty="0">
                <a:solidFill>
                  <a:srgbClr val="242424"/>
                </a:solidFill>
                <a:effectLst/>
                <a:latin typeface="source-serif-pro"/>
              </a:rPr>
              <a:t>This code adds a new column of float type, “</a:t>
            </a:r>
            <a:r>
              <a:rPr lang="en-US" sz="1200" b="0" i="0" dirty="0" err="1">
                <a:solidFill>
                  <a:srgbClr val="242424"/>
                </a:solidFill>
                <a:effectLst/>
                <a:latin typeface="source-serif-pro"/>
              </a:rPr>
              <a:t>years_worked</a:t>
            </a:r>
            <a:r>
              <a:rPr lang="en-US" sz="1200" b="0" i="0" dirty="0">
                <a:solidFill>
                  <a:srgbClr val="242424"/>
                </a:solidFill>
                <a:effectLst/>
                <a:latin typeface="source-serif-pro"/>
              </a:rPr>
              <a:t>”, to the “employees” table. Using a CASE statement, it determines whether to use an employee’s “</a:t>
            </a:r>
            <a:r>
              <a:rPr lang="en-US" sz="1200" b="0" i="0" dirty="0" err="1">
                <a:solidFill>
                  <a:srgbClr val="242424"/>
                </a:solidFill>
                <a:effectLst/>
                <a:latin typeface="source-serif-pro"/>
              </a:rPr>
              <a:t>termination_date</a:t>
            </a:r>
            <a:r>
              <a:rPr lang="en-US" sz="1200" b="0" i="0" dirty="0">
                <a:solidFill>
                  <a:srgbClr val="242424"/>
                </a:solidFill>
                <a:effectLst/>
                <a:latin typeface="source-serif-pro"/>
              </a:rPr>
              <a:t>” or the “</a:t>
            </a:r>
            <a:r>
              <a:rPr lang="en-US" sz="1200" b="0" i="0" dirty="0" err="1">
                <a:solidFill>
                  <a:srgbClr val="242424"/>
                </a:solidFill>
                <a:effectLst/>
                <a:latin typeface="source-serif-pro"/>
              </a:rPr>
              <a:t>current_date</a:t>
            </a:r>
            <a:r>
              <a:rPr lang="en-US" sz="1200" b="0" i="0" dirty="0">
                <a:solidFill>
                  <a:srgbClr val="242424"/>
                </a:solidFill>
                <a:effectLst/>
                <a:latin typeface="source-serif-pro"/>
              </a:rPr>
              <a:t>” to calculate  the difference in years from their “</a:t>
            </a:r>
            <a:r>
              <a:rPr lang="en-US" sz="1200" b="0" i="0" dirty="0" err="1">
                <a:solidFill>
                  <a:srgbClr val="242424"/>
                </a:solidFill>
                <a:effectLst/>
                <a:latin typeface="source-serif-pro"/>
              </a:rPr>
              <a:t>hire_date</a:t>
            </a:r>
            <a:r>
              <a:rPr lang="en-US" sz="1200" b="0" i="0" dirty="0">
                <a:solidFill>
                  <a:srgbClr val="242424"/>
                </a:solidFill>
                <a:effectLst/>
                <a:latin typeface="source-serif-pro"/>
              </a:rPr>
              <a:t>” to find  each employee’s tenure with the company.</a:t>
            </a:r>
            <a:endParaRPr lang="en-US" sz="1200" b="1" dirty="0"/>
          </a:p>
          <a:p>
            <a:endParaRPr lang="en-US" dirty="0"/>
          </a:p>
        </p:txBody>
      </p:sp>
    </p:spTree>
    <p:extLst>
      <p:ext uri="{BB962C8B-B14F-4D97-AF65-F5344CB8AC3E}">
        <p14:creationId xmlns:p14="http://schemas.microsoft.com/office/powerpoint/2010/main" val="9036917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9" name="Freeform: Shape 1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a person's head&#10;&#10;Description automatically generated">
            <a:extLst>
              <a:ext uri="{FF2B5EF4-FFF2-40B4-BE49-F238E27FC236}">
                <a16:creationId xmlns:a16="http://schemas.microsoft.com/office/drawing/2014/main" id="{8D6AD0EF-6F7F-6BEB-F06C-344BB8952858}"/>
              </a:ext>
            </a:extLst>
          </p:cNvPr>
          <p:cNvPicPr>
            <a:picLocks noChangeAspect="1"/>
          </p:cNvPicPr>
          <p:nvPr/>
        </p:nvPicPr>
        <p:blipFill>
          <a:blip r:embed="rId3"/>
          <a:stretch>
            <a:fillRect/>
          </a:stretch>
        </p:blipFill>
        <p:spPr>
          <a:xfrm>
            <a:off x="5107193" y="46667"/>
            <a:ext cx="5633943" cy="2957820"/>
          </a:xfrm>
          <a:prstGeom prst="rect">
            <a:avLst/>
          </a:prstGeom>
        </p:spPr>
      </p:pic>
      <p:sp>
        <p:nvSpPr>
          <p:cNvPr id="4" name="TextBox 3">
            <a:extLst>
              <a:ext uri="{FF2B5EF4-FFF2-40B4-BE49-F238E27FC236}">
                <a16:creationId xmlns:a16="http://schemas.microsoft.com/office/drawing/2014/main" id="{AAE12BC5-56F7-080F-04AF-71779E795756}"/>
              </a:ext>
            </a:extLst>
          </p:cNvPr>
          <p:cNvSpPr txBox="1"/>
          <p:nvPr/>
        </p:nvSpPr>
        <p:spPr>
          <a:xfrm>
            <a:off x="625775" y="1306464"/>
            <a:ext cx="3608627" cy="1077218"/>
          </a:xfrm>
          <a:prstGeom prst="rect">
            <a:avLst/>
          </a:prstGeom>
          <a:noFill/>
        </p:spPr>
        <p:txBody>
          <a:bodyPr wrap="square" rtlCol="0">
            <a:spAutoFit/>
          </a:bodyPr>
          <a:lstStyle/>
          <a:p>
            <a:pPr defTabSz="813816">
              <a:spcAft>
                <a:spcPts val="600"/>
              </a:spcAft>
            </a:pPr>
            <a:r>
              <a:rPr lang="en-US" sz="1600" kern="1200" dirty="0">
                <a:solidFill>
                  <a:srgbClr val="242424"/>
                </a:solidFill>
                <a:highlight>
                  <a:srgbClr val="FFFFFF"/>
                </a:highlight>
                <a:ea typeface="+mn-ea"/>
                <a:cs typeface="+mn-cs"/>
              </a:rPr>
              <a:t>The company’s HR department has an assortment of questions regarding the employee data to help drive management’s decision-making.</a:t>
            </a:r>
            <a:endParaRPr lang="en-US" sz="1600" dirty="0"/>
          </a:p>
        </p:txBody>
      </p:sp>
      <p:sp>
        <p:nvSpPr>
          <p:cNvPr id="9" name="TextBox 8">
            <a:extLst>
              <a:ext uri="{FF2B5EF4-FFF2-40B4-BE49-F238E27FC236}">
                <a16:creationId xmlns:a16="http://schemas.microsoft.com/office/drawing/2014/main" id="{4234E709-4BDA-38AF-17AA-BE46D07C2E40}"/>
              </a:ext>
            </a:extLst>
          </p:cNvPr>
          <p:cNvSpPr txBox="1"/>
          <p:nvPr/>
        </p:nvSpPr>
        <p:spPr>
          <a:xfrm>
            <a:off x="625775" y="2835641"/>
            <a:ext cx="11566225" cy="3893374"/>
          </a:xfrm>
          <a:prstGeom prst="rect">
            <a:avLst/>
          </a:prstGeom>
          <a:noFill/>
        </p:spPr>
        <p:txBody>
          <a:bodyPr wrap="square" rtlCol="0">
            <a:spAutoFit/>
          </a:bodyPr>
          <a:lstStyle/>
          <a:p>
            <a:pPr marL="203454" indent="-203454" defTabSz="813816">
              <a:spcAft>
                <a:spcPts val="600"/>
              </a:spcAft>
              <a:buFont typeface="+mj-lt"/>
              <a:buAutoNum type="arabicPeriod"/>
            </a:pPr>
            <a:r>
              <a:rPr lang="en-US" sz="1600" kern="1200" dirty="0">
                <a:solidFill>
                  <a:schemeClr val="tx1"/>
                </a:solidFill>
                <a:latin typeface="+mn-lt"/>
                <a:ea typeface="+mn-ea"/>
                <a:cs typeface="+mn-cs"/>
              </a:rPr>
              <a:t> What is the gender breakdown for all employees, working employees, and terminated employees for the company?</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What is the average age, youngest age, and oldest age of all employees in the database?</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How has the company’s employee count changed over time based on hires and terminations dates?</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How do the average salaries between all employees, current employees, and terminated employees compare?</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What is the distribution and average salary of employees across job titles?</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What is the average salary per department for current employees?</a:t>
            </a:r>
          </a:p>
          <a:p>
            <a:pPr marL="203454" indent="-203454" defTabSz="813816">
              <a:spcAft>
                <a:spcPts val="600"/>
              </a:spcAft>
              <a:buFont typeface="+mj-lt"/>
              <a:buAutoNum type="arabicPeriod"/>
            </a:pPr>
            <a:r>
              <a:rPr lang="en-US" sz="1600" dirty="0">
                <a:latin typeface="+mj-lt"/>
              </a:rPr>
              <a:t>How do current employees’ salaries compare to their department’s average salary?</a:t>
            </a:r>
            <a:r>
              <a:rPr lang="en-US" sz="1600" kern="1200" dirty="0">
                <a:solidFill>
                  <a:schemeClr val="tx1"/>
                </a:solidFill>
                <a:latin typeface="+mn-lt"/>
                <a:ea typeface="+mn-ea"/>
                <a:cs typeface="+mn-cs"/>
              </a:rPr>
              <a:t> </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How many current employees per department are paid under the department's average salary?</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Which department has the greatest turnover rate?</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What is the distribution of terminated employees across departments?</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Which department has the greatest average salary increase when transferring into the department?</a:t>
            </a:r>
          </a:p>
          <a:p>
            <a:pPr marL="203454" indent="-203454" defTabSz="813816">
              <a:spcAft>
                <a:spcPts val="600"/>
              </a:spcAft>
              <a:buFont typeface="+mj-lt"/>
              <a:buAutoNum type="arabicPeriod"/>
            </a:pPr>
            <a:r>
              <a:rPr lang="en-US" sz="1600" kern="1200" dirty="0">
                <a:solidFill>
                  <a:schemeClr val="tx1"/>
                </a:solidFill>
                <a:latin typeface="+mn-lt"/>
                <a:ea typeface="+mn-ea"/>
                <a:cs typeface="+mn-cs"/>
              </a:rPr>
              <a:t> Which department pays their manager the highest salary? </a:t>
            </a:r>
            <a:endParaRPr lang="en-US" sz="1600" dirty="0"/>
          </a:p>
        </p:txBody>
      </p:sp>
      <p:sp>
        <p:nvSpPr>
          <p:cNvPr id="12" name="TextBox 11">
            <a:extLst>
              <a:ext uri="{FF2B5EF4-FFF2-40B4-BE49-F238E27FC236}">
                <a16:creationId xmlns:a16="http://schemas.microsoft.com/office/drawing/2014/main" id="{C78EC810-8801-94D9-7DC3-7EC187347A09}"/>
              </a:ext>
            </a:extLst>
          </p:cNvPr>
          <p:cNvSpPr txBox="1"/>
          <p:nvPr/>
        </p:nvSpPr>
        <p:spPr>
          <a:xfrm>
            <a:off x="625775" y="422400"/>
            <a:ext cx="2772554" cy="461665"/>
          </a:xfrm>
          <a:prstGeom prst="rect">
            <a:avLst/>
          </a:prstGeom>
          <a:noFill/>
        </p:spPr>
        <p:txBody>
          <a:bodyPr wrap="none" rtlCol="0">
            <a:spAutoFit/>
          </a:bodyPr>
          <a:lstStyle/>
          <a:p>
            <a:r>
              <a:rPr lang="en-US" sz="2400" b="1" dirty="0">
                <a:latin typeface="+mj-lt"/>
              </a:rPr>
              <a:t>Business Questions</a:t>
            </a:r>
          </a:p>
        </p:txBody>
      </p:sp>
    </p:spTree>
    <p:extLst>
      <p:ext uri="{BB962C8B-B14F-4D97-AF65-F5344CB8AC3E}">
        <p14:creationId xmlns:p14="http://schemas.microsoft.com/office/powerpoint/2010/main" val="2180673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E35474-5974-B3CC-A7D6-BE5B2C0FEAE3}"/>
              </a:ext>
            </a:extLst>
          </p:cNvPr>
          <p:cNvSpPr txBox="1"/>
          <p:nvPr/>
        </p:nvSpPr>
        <p:spPr>
          <a:xfrm>
            <a:off x="593558" y="200172"/>
            <a:ext cx="11004884" cy="369332"/>
          </a:xfrm>
          <a:prstGeom prst="rect">
            <a:avLst/>
          </a:prstGeom>
          <a:noFill/>
        </p:spPr>
        <p:txBody>
          <a:bodyPr wrap="square">
            <a:spAutoFit/>
          </a:bodyPr>
          <a:lstStyle/>
          <a:p>
            <a:r>
              <a:rPr lang="en-US" sz="1800" dirty="0">
                <a:latin typeface="+mj-lt"/>
              </a:rPr>
              <a:t>1. What is the gender breakdown for all employees, working employees, and terminated employees for the company?</a:t>
            </a:r>
          </a:p>
        </p:txBody>
      </p:sp>
      <p:pic>
        <p:nvPicPr>
          <p:cNvPr id="5" name="Picture 4" descr="A screenshot of a computer code&#10;&#10;Description automatically generated">
            <a:extLst>
              <a:ext uri="{FF2B5EF4-FFF2-40B4-BE49-F238E27FC236}">
                <a16:creationId xmlns:a16="http://schemas.microsoft.com/office/drawing/2014/main" id="{3F352DB5-4343-3A0C-B8DD-6387E555C846}"/>
              </a:ext>
            </a:extLst>
          </p:cNvPr>
          <p:cNvPicPr>
            <a:picLocks noChangeAspect="1"/>
          </p:cNvPicPr>
          <p:nvPr/>
        </p:nvPicPr>
        <p:blipFill>
          <a:blip r:embed="rId2"/>
          <a:stretch>
            <a:fillRect/>
          </a:stretch>
        </p:blipFill>
        <p:spPr>
          <a:xfrm>
            <a:off x="889891" y="765726"/>
            <a:ext cx="3696251" cy="5087400"/>
          </a:xfrm>
          <a:prstGeom prst="rect">
            <a:avLst/>
          </a:prstGeom>
        </p:spPr>
      </p:pic>
      <p:pic>
        <p:nvPicPr>
          <p:cNvPr id="7" name="Picture 6" descr="A graph of people with numbers and a number of people with numbers&#10;&#10;Description automatically generated with medium confidence">
            <a:extLst>
              <a:ext uri="{FF2B5EF4-FFF2-40B4-BE49-F238E27FC236}">
                <a16:creationId xmlns:a16="http://schemas.microsoft.com/office/drawing/2014/main" id="{75C0C1EF-E4B8-3889-DD86-650F2826D5E3}"/>
              </a:ext>
            </a:extLst>
          </p:cNvPr>
          <p:cNvPicPr>
            <a:picLocks noChangeAspect="1"/>
          </p:cNvPicPr>
          <p:nvPr/>
        </p:nvPicPr>
        <p:blipFill>
          <a:blip r:embed="rId3"/>
          <a:stretch>
            <a:fillRect/>
          </a:stretch>
        </p:blipFill>
        <p:spPr>
          <a:xfrm>
            <a:off x="5558873" y="732298"/>
            <a:ext cx="5743236" cy="5138928"/>
          </a:xfrm>
          <a:prstGeom prst="rect">
            <a:avLst/>
          </a:prstGeom>
        </p:spPr>
      </p:pic>
      <p:sp>
        <p:nvSpPr>
          <p:cNvPr id="8" name="TextBox 7">
            <a:extLst>
              <a:ext uri="{FF2B5EF4-FFF2-40B4-BE49-F238E27FC236}">
                <a16:creationId xmlns:a16="http://schemas.microsoft.com/office/drawing/2014/main" id="{3AEAD4B0-BE04-EAD9-FA98-F498D6DA3EB1}"/>
              </a:ext>
            </a:extLst>
          </p:cNvPr>
          <p:cNvSpPr txBox="1"/>
          <p:nvPr/>
        </p:nvSpPr>
        <p:spPr>
          <a:xfrm>
            <a:off x="889891" y="5872234"/>
            <a:ext cx="7350342" cy="923330"/>
          </a:xfrm>
          <a:prstGeom prst="rect">
            <a:avLst/>
          </a:prstGeom>
          <a:noFill/>
        </p:spPr>
        <p:txBody>
          <a:bodyPr wrap="square" rtlCol="0">
            <a:spAutoFit/>
          </a:bodyPr>
          <a:lstStyle/>
          <a:p>
            <a:r>
              <a:rPr lang="en-US" sz="1400" dirty="0"/>
              <a:t>This query calculates the count of employees in the “employees” table for all employees, current employees, and terminated employees based on their gender, using subqueries with joins on the gender column. </a:t>
            </a:r>
          </a:p>
          <a:p>
            <a:endParaRPr lang="en-US" sz="1200" dirty="0"/>
          </a:p>
        </p:txBody>
      </p:sp>
      <p:sp>
        <p:nvSpPr>
          <p:cNvPr id="9" name="Rectangle 8">
            <a:extLst>
              <a:ext uri="{FF2B5EF4-FFF2-40B4-BE49-F238E27FC236}">
                <a16:creationId xmlns:a16="http://schemas.microsoft.com/office/drawing/2014/main" id="{FAC7C96F-257F-8DD9-853A-5F2AE1CE8982}"/>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0860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B2F6A-55EF-8394-5518-8792B7692A65}"/>
              </a:ext>
            </a:extLst>
          </p:cNvPr>
          <p:cNvSpPr txBox="1"/>
          <p:nvPr/>
        </p:nvSpPr>
        <p:spPr>
          <a:xfrm>
            <a:off x="1860353" y="273816"/>
            <a:ext cx="8471293" cy="369332"/>
          </a:xfrm>
          <a:prstGeom prst="rect">
            <a:avLst/>
          </a:prstGeom>
          <a:noFill/>
        </p:spPr>
        <p:txBody>
          <a:bodyPr wrap="none" rtlCol="0">
            <a:spAutoFit/>
          </a:bodyPr>
          <a:lstStyle/>
          <a:p>
            <a:r>
              <a:rPr lang="en-US" sz="1800" dirty="0">
                <a:latin typeface="+mj-lt"/>
              </a:rPr>
              <a:t>2. What is the average age, youngest age, and oldest age of all employees in the database?</a:t>
            </a:r>
            <a:endParaRPr lang="en-US" dirty="0">
              <a:latin typeface="+mj-lt"/>
            </a:endParaRPr>
          </a:p>
        </p:txBody>
      </p:sp>
      <p:pic>
        <p:nvPicPr>
          <p:cNvPr id="4" name="Picture 3" descr="A close-up of a computer code&#10;&#10;Description automatically generated">
            <a:extLst>
              <a:ext uri="{FF2B5EF4-FFF2-40B4-BE49-F238E27FC236}">
                <a16:creationId xmlns:a16="http://schemas.microsoft.com/office/drawing/2014/main" id="{765858EE-B453-98F9-EF6F-B5966B482896}"/>
              </a:ext>
            </a:extLst>
          </p:cNvPr>
          <p:cNvPicPr>
            <a:picLocks noChangeAspect="1"/>
          </p:cNvPicPr>
          <p:nvPr/>
        </p:nvPicPr>
        <p:blipFill>
          <a:blip r:embed="rId2"/>
          <a:stretch>
            <a:fillRect/>
          </a:stretch>
        </p:blipFill>
        <p:spPr>
          <a:xfrm>
            <a:off x="900697" y="1307653"/>
            <a:ext cx="4510726" cy="2004767"/>
          </a:xfrm>
          <a:prstGeom prst="rect">
            <a:avLst/>
          </a:prstGeom>
        </p:spPr>
      </p:pic>
      <p:pic>
        <p:nvPicPr>
          <p:cNvPr id="6" name="Picture 5" descr="A screenshot of a phone&#10;&#10;Description automatically generated">
            <a:extLst>
              <a:ext uri="{FF2B5EF4-FFF2-40B4-BE49-F238E27FC236}">
                <a16:creationId xmlns:a16="http://schemas.microsoft.com/office/drawing/2014/main" id="{FCCC1051-8276-7DC7-64E6-750322F97FE8}"/>
              </a:ext>
            </a:extLst>
          </p:cNvPr>
          <p:cNvPicPr>
            <a:picLocks noChangeAspect="1"/>
          </p:cNvPicPr>
          <p:nvPr/>
        </p:nvPicPr>
        <p:blipFill>
          <a:blip r:embed="rId3"/>
          <a:stretch>
            <a:fillRect/>
          </a:stretch>
        </p:blipFill>
        <p:spPr>
          <a:xfrm>
            <a:off x="6659478" y="1320567"/>
            <a:ext cx="3701765" cy="1397762"/>
          </a:xfrm>
          <a:prstGeom prst="rect">
            <a:avLst/>
          </a:prstGeom>
        </p:spPr>
      </p:pic>
      <p:sp>
        <p:nvSpPr>
          <p:cNvPr id="8" name="TextBox 7">
            <a:extLst>
              <a:ext uri="{FF2B5EF4-FFF2-40B4-BE49-F238E27FC236}">
                <a16:creationId xmlns:a16="http://schemas.microsoft.com/office/drawing/2014/main" id="{3BE0D0C3-09A4-1708-5475-A70855B0CA76}"/>
              </a:ext>
            </a:extLst>
          </p:cNvPr>
          <p:cNvSpPr txBox="1"/>
          <p:nvPr/>
        </p:nvSpPr>
        <p:spPr>
          <a:xfrm>
            <a:off x="900697" y="3678007"/>
            <a:ext cx="6100010" cy="923330"/>
          </a:xfrm>
          <a:prstGeom prst="rect">
            <a:avLst/>
          </a:prstGeom>
          <a:noFill/>
        </p:spPr>
        <p:txBody>
          <a:bodyPr wrap="square">
            <a:spAutoFit/>
          </a:bodyPr>
          <a:lstStyle/>
          <a:p>
            <a:pPr algn="l"/>
            <a:r>
              <a:rPr lang="en-US" b="0" i="0" u="none" strike="noStrike" dirty="0">
                <a:solidFill>
                  <a:srgbClr val="000000"/>
                </a:solidFill>
                <a:effectLst/>
              </a:rPr>
              <a:t>This query calculates the average, minimum, and maximum age of all employees in the “employees” table using multiple aggregate functions. </a:t>
            </a:r>
          </a:p>
        </p:txBody>
      </p:sp>
      <p:sp>
        <p:nvSpPr>
          <p:cNvPr id="9" name="Rectangle 8">
            <a:extLst>
              <a:ext uri="{FF2B5EF4-FFF2-40B4-BE49-F238E27FC236}">
                <a16:creationId xmlns:a16="http://schemas.microsoft.com/office/drawing/2014/main" id="{02740ACB-CD84-FDD3-A749-00C6D7E04DC5}"/>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827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B2F6A-55EF-8394-5518-8792B7692A65}"/>
              </a:ext>
            </a:extLst>
          </p:cNvPr>
          <p:cNvSpPr txBox="1"/>
          <p:nvPr/>
        </p:nvSpPr>
        <p:spPr>
          <a:xfrm>
            <a:off x="1277447" y="193037"/>
            <a:ext cx="9637107" cy="369332"/>
          </a:xfrm>
          <a:prstGeom prst="rect">
            <a:avLst/>
          </a:prstGeom>
          <a:noFill/>
        </p:spPr>
        <p:txBody>
          <a:bodyPr wrap="square" rtlCol="0">
            <a:spAutoFit/>
          </a:bodyPr>
          <a:lstStyle/>
          <a:p>
            <a:r>
              <a:rPr lang="en-US" sz="1800" dirty="0">
                <a:latin typeface="+mj-lt"/>
              </a:rPr>
              <a:t>3. How has the company’s employee count changed over time based on hires and terminations dates?</a:t>
            </a:r>
          </a:p>
        </p:txBody>
      </p:sp>
      <p:grpSp>
        <p:nvGrpSpPr>
          <p:cNvPr id="7" name="Group 6">
            <a:extLst>
              <a:ext uri="{FF2B5EF4-FFF2-40B4-BE49-F238E27FC236}">
                <a16:creationId xmlns:a16="http://schemas.microsoft.com/office/drawing/2014/main" id="{456415D9-9275-308D-95F3-47D5EE687BCA}"/>
              </a:ext>
            </a:extLst>
          </p:cNvPr>
          <p:cNvGrpSpPr/>
          <p:nvPr/>
        </p:nvGrpSpPr>
        <p:grpSpPr>
          <a:xfrm>
            <a:off x="512064" y="723906"/>
            <a:ext cx="4601803" cy="5365002"/>
            <a:chOff x="2642783" y="-164592"/>
            <a:chExt cx="7034449" cy="7816850"/>
          </a:xfrm>
        </p:grpSpPr>
        <p:pic>
          <p:nvPicPr>
            <p:cNvPr id="4" name="Picture 3" descr="A screenshot of a computer code&#10;&#10;Description automatically generated">
              <a:extLst>
                <a:ext uri="{FF2B5EF4-FFF2-40B4-BE49-F238E27FC236}">
                  <a16:creationId xmlns:a16="http://schemas.microsoft.com/office/drawing/2014/main" id="{37356E63-1D6E-285B-A826-CFBA41AF09DB}"/>
                </a:ext>
              </a:extLst>
            </p:cNvPr>
            <p:cNvPicPr>
              <a:picLocks noChangeAspect="1"/>
            </p:cNvPicPr>
            <p:nvPr/>
          </p:nvPicPr>
          <p:blipFill>
            <a:blip r:embed="rId2"/>
            <a:stretch>
              <a:fillRect/>
            </a:stretch>
          </p:blipFill>
          <p:spPr>
            <a:xfrm>
              <a:off x="2642783" y="-164592"/>
              <a:ext cx="7034449" cy="6858000"/>
            </a:xfrm>
            <a:prstGeom prst="rect">
              <a:avLst/>
            </a:prstGeom>
          </p:spPr>
        </p:pic>
        <p:pic>
          <p:nvPicPr>
            <p:cNvPr id="6" name="Picture 5" descr="A close-up of a text&#10;&#10;Description automatically generated">
              <a:extLst>
                <a:ext uri="{FF2B5EF4-FFF2-40B4-BE49-F238E27FC236}">
                  <a16:creationId xmlns:a16="http://schemas.microsoft.com/office/drawing/2014/main" id="{02FAC354-4418-B432-D665-5B837DB87C48}"/>
                </a:ext>
              </a:extLst>
            </p:cNvPr>
            <p:cNvPicPr>
              <a:picLocks noChangeAspect="1"/>
            </p:cNvPicPr>
            <p:nvPr/>
          </p:nvPicPr>
          <p:blipFill>
            <a:blip r:embed="rId3"/>
            <a:stretch>
              <a:fillRect/>
            </a:stretch>
          </p:blipFill>
          <p:spPr>
            <a:xfrm>
              <a:off x="2642783" y="6648958"/>
              <a:ext cx="2374900" cy="1003300"/>
            </a:xfrm>
            <a:prstGeom prst="rect">
              <a:avLst/>
            </a:prstGeom>
          </p:spPr>
        </p:pic>
      </p:grpSp>
      <p:pic>
        <p:nvPicPr>
          <p:cNvPr id="9" name="Picture 8" descr="A graph showing the growth of a net change&#10;&#10;Description automatically generated">
            <a:extLst>
              <a:ext uri="{FF2B5EF4-FFF2-40B4-BE49-F238E27FC236}">
                <a16:creationId xmlns:a16="http://schemas.microsoft.com/office/drawing/2014/main" id="{B9AE1464-E202-609C-5BFB-B261ACF6BF1B}"/>
              </a:ext>
            </a:extLst>
          </p:cNvPr>
          <p:cNvPicPr>
            <a:picLocks noChangeAspect="1"/>
          </p:cNvPicPr>
          <p:nvPr/>
        </p:nvPicPr>
        <p:blipFill>
          <a:blip r:embed="rId4"/>
          <a:stretch>
            <a:fillRect/>
          </a:stretch>
        </p:blipFill>
        <p:spPr>
          <a:xfrm>
            <a:off x="5571357" y="723906"/>
            <a:ext cx="5998512" cy="4567715"/>
          </a:xfrm>
          <a:prstGeom prst="rect">
            <a:avLst/>
          </a:prstGeom>
        </p:spPr>
      </p:pic>
      <p:sp>
        <p:nvSpPr>
          <p:cNvPr id="11" name="TextBox 10">
            <a:extLst>
              <a:ext uri="{FF2B5EF4-FFF2-40B4-BE49-F238E27FC236}">
                <a16:creationId xmlns:a16="http://schemas.microsoft.com/office/drawing/2014/main" id="{7B381CA8-748C-61BB-ACD3-20AAB681972A}"/>
              </a:ext>
            </a:extLst>
          </p:cNvPr>
          <p:cNvSpPr txBox="1"/>
          <p:nvPr/>
        </p:nvSpPr>
        <p:spPr>
          <a:xfrm>
            <a:off x="2065678" y="5434858"/>
            <a:ext cx="9504191" cy="1200329"/>
          </a:xfrm>
          <a:prstGeom prst="rect">
            <a:avLst/>
          </a:prstGeom>
          <a:noFill/>
        </p:spPr>
        <p:txBody>
          <a:bodyPr wrap="square">
            <a:spAutoFit/>
          </a:bodyPr>
          <a:lstStyle/>
          <a:p>
            <a:pPr algn="l"/>
            <a:r>
              <a:rPr lang="en-US" sz="1200" b="0" i="0" u="none" strike="noStrike" dirty="0">
                <a:solidFill>
                  <a:srgbClr val="000000"/>
                </a:solidFill>
                <a:effectLst/>
              </a:rPr>
              <a:t>The first query creates a view, “</a:t>
            </a:r>
            <a:r>
              <a:rPr lang="en-US" sz="1200" b="0" i="0" u="none" strike="noStrike" dirty="0" err="1">
                <a:solidFill>
                  <a:srgbClr val="000000"/>
                </a:solidFill>
                <a:effectLst/>
              </a:rPr>
              <a:t>employee_change</a:t>
            </a:r>
            <a:r>
              <a:rPr lang="en-US" sz="1200" b="0" i="0" u="none" strike="noStrike" dirty="0">
                <a:solidFill>
                  <a:srgbClr val="000000"/>
                </a:solidFill>
                <a:effectLst/>
              </a:rPr>
              <a:t>”, to store the number of hires, terminations, employee count net change, and rolling totals from each year of the company’s dataset range (1985–2002). Joining one subquery of the count of hired employees each year with another subquery of the count of terminations for each year, on the years of each measure. A right join was necessary due to the employees hired ending in 2000 and the termination dates ending in 2002. In the outer query, “</a:t>
            </a:r>
            <a:r>
              <a:rPr lang="en-US" sz="1200" b="0" i="0" u="none" strike="noStrike" dirty="0" err="1">
                <a:solidFill>
                  <a:srgbClr val="000000"/>
                </a:solidFill>
                <a:effectLst/>
              </a:rPr>
              <a:t>employee_net_change</a:t>
            </a:r>
            <a:r>
              <a:rPr lang="en-US" sz="1200" b="0" i="0" u="none" strike="noStrike" dirty="0">
                <a:solidFill>
                  <a:srgbClr val="000000"/>
                </a:solidFill>
                <a:effectLst/>
              </a:rPr>
              <a:t>” and rolling sums of hires and terminations are calculated. </a:t>
            </a:r>
          </a:p>
          <a:p>
            <a:pPr algn="l"/>
            <a:r>
              <a:rPr lang="en-US" sz="1200" b="0" i="0" u="none" strike="noStrike" dirty="0">
                <a:solidFill>
                  <a:srgbClr val="000000"/>
                </a:solidFill>
                <a:effectLst/>
              </a:rPr>
              <a:t>In the second query, it selects the stored view and orders it by years ascending from ’85 to ‘02.</a:t>
            </a:r>
          </a:p>
        </p:txBody>
      </p:sp>
      <p:sp>
        <p:nvSpPr>
          <p:cNvPr id="12" name="Rectangle 11">
            <a:extLst>
              <a:ext uri="{FF2B5EF4-FFF2-40B4-BE49-F238E27FC236}">
                <a16:creationId xmlns:a16="http://schemas.microsoft.com/office/drawing/2014/main" id="{8ECC0DAD-BC6C-C009-0C5D-4369C796DA81}"/>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0867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B2F6A-55EF-8394-5518-8792B7692A65}"/>
              </a:ext>
            </a:extLst>
          </p:cNvPr>
          <p:cNvSpPr txBox="1"/>
          <p:nvPr/>
        </p:nvSpPr>
        <p:spPr>
          <a:xfrm>
            <a:off x="847769" y="214906"/>
            <a:ext cx="10496463" cy="369332"/>
          </a:xfrm>
          <a:prstGeom prst="rect">
            <a:avLst/>
          </a:prstGeom>
          <a:noFill/>
        </p:spPr>
        <p:txBody>
          <a:bodyPr wrap="none" rtlCol="0">
            <a:spAutoFit/>
          </a:bodyPr>
          <a:lstStyle/>
          <a:p>
            <a:r>
              <a:rPr lang="en-US" sz="1800" dirty="0">
                <a:latin typeface="+mj-lt"/>
              </a:rPr>
              <a:t>4. How do the average salaries between all employees, current employees, and terminated employees compare?</a:t>
            </a:r>
          </a:p>
        </p:txBody>
      </p:sp>
      <p:pic>
        <p:nvPicPr>
          <p:cNvPr id="4" name="Picture 3" descr="A graph of blue and green bars&#10;&#10;Description automatically generated">
            <a:extLst>
              <a:ext uri="{FF2B5EF4-FFF2-40B4-BE49-F238E27FC236}">
                <a16:creationId xmlns:a16="http://schemas.microsoft.com/office/drawing/2014/main" id="{66C80149-D640-D165-97AB-7C8B72DFC6EB}"/>
              </a:ext>
            </a:extLst>
          </p:cNvPr>
          <p:cNvPicPr>
            <a:picLocks noChangeAspect="1"/>
          </p:cNvPicPr>
          <p:nvPr/>
        </p:nvPicPr>
        <p:blipFill>
          <a:blip r:embed="rId2"/>
          <a:stretch>
            <a:fillRect/>
          </a:stretch>
        </p:blipFill>
        <p:spPr>
          <a:xfrm>
            <a:off x="7469346" y="888625"/>
            <a:ext cx="4416470" cy="4966075"/>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67B156DC-A174-2EBC-4C47-203CC9F0C438}"/>
              </a:ext>
            </a:extLst>
          </p:cNvPr>
          <p:cNvPicPr>
            <a:picLocks noChangeAspect="1"/>
          </p:cNvPicPr>
          <p:nvPr/>
        </p:nvPicPr>
        <p:blipFill>
          <a:blip r:embed="rId3"/>
          <a:stretch>
            <a:fillRect/>
          </a:stretch>
        </p:blipFill>
        <p:spPr>
          <a:xfrm>
            <a:off x="202782" y="888625"/>
            <a:ext cx="4195967" cy="5754469"/>
          </a:xfrm>
          <a:prstGeom prst="rect">
            <a:avLst/>
          </a:prstGeom>
        </p:spPr>
      </p:pic>
      <p:sp>
        <p:nvSpPr>
          <p:cNvPr id="10" name="TextBox 9">
            <a:extLst>
              <a:ext uri="{FF2B5EF4-FFF2-40B4-BE49-F238E27FC236}">
                <a16:creationId xmlns:a16="http://schemas.microsoft.com/office/drawing/2014/main" id="{5F9D3322-C693-5EF2-CA1C-E00AED4568C8}"/>
              </a:ext>
            </a:extLst>
          </p:cNvPr>
          <p:cNvSpPr txBox="1"/>
          <p:nvPr/>
        </p:nvSpPr>
        <p:spPr>
          <a:xfrm>
            <a:off x="4398749" y="2188769"/>
            <a:ext cx="3070597" cy="3970318"/>
          </a:xfrm>
          <a:prstGeom prst="rect">
            <a:avLst/>
          </a:prstGeom>
          <a:noFill/>
        </p:spPr>
        <p:txBody>
          <a:bodyPr wrap="square">
            <a:spAutoFit/>
          </a:bodyPr>
          <a:lstStyle/>
          <a:p>
            <a:pPr algn="l"/>
            <a:r>
              <a:rPr lang="en-US" sz="1400" b="0" i="0" u="none" strike="noStrike" dirty="0">
                <a:solidFill>
                  <a:srgbClr val="000000"/>
                </a:solidFill>
                <a:effectLst/>
              </a:rPr>
              <a:t>This query joins multiple CTEs together to calculate the average salary of three different employment groups, currently working, terminated, and total employees, and compares them alongside each other. Each of the CTEs performs the aggregate function average on the “salaries” table specifically for the subset group of employees. Joining each row together allows the result to output the three average salaries side-by-side. </a:t>
            </a:r>
          </a:p>
          <a:p>
            <a:pPr algn="l"/>
            <a:r>
              <a:rPr lang="en-US" sz="1400" b="0" i="0" u="none" strike="noStrike" dirty="0">
                <a:solidFill>
                  <a:srgbClr val="000000"/>
                </a:solidFill>
                <a:effectLst/>
              </a:rPr>
              <a:t>Note: Terminated employees averaged $8,300 less than the overall average ($69,915) while current employees made $2,000 more than the average.</a:t>
            </a:r>
          </a:p>
        </p:txBody>
      </p:sp>
      <p:sp>
        <p:nvSpPr>
          <p:cNvPr id="11" name="Rectangle 10">
            <a:extLst>
              <a:ext uri="{FF2B5EF4-FFF2-40B4-BE49-F238E27FC236}">
                <a16:creationId xmlns:a16="http://schemas.microsoft.com/office/drawing/2014/main" id="{1DD654B6-246C-2EB9-F1ED-4E4B1B5FA693}"/>
              </a:ext>
            </a:extLst>
          </p:cNvPr>
          <p:cNvSpPr/>
          <p:nvPr/>
        </p:nvSpPr>
        <p:spPr>
          <a:xfrm>
            <a:off x="0" y="6685058"/>
            <a:ext cx="12192000" cy="182880"/>
          </a:xfrm>
          <a:prstGeom prst="rect">
            <a:avLst/>
          </a:prstGeom>
          <a:gradFill flip="none" rotWithShape="1">
            <a:gsLst>
              <a:gs pos="0">
                <a:schemeClr val="accent2">
                  <a:lumMod val="60000"/>
                  <a:lumOff val="40000"/>
                </a:schemeClr>
              </a:gs>
              <a:gs pos="100000">
                <a:srgbClr val="9AD1D1"/>
              </a:gs>
              <a:gs pos="50000">
                <a:schemeClr val="accent1">
                  <a:tint val="23500"/>
                  <a:satMod val="160000"/>
                </a:schemeClr>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97560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23381</TotalTime>
  <Words>2705</Words>
  <Application>Microsoft Macintosh PowerPoint</Application>
  <PresentationFormat>Widescreen</PresentationFormat>
  <Paragraphs>107</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Aptos Display</vt:lpstr>
      <vt:lpstr>Arial</vt:lpstr>
      <vt:lpstr>Calibri</vt:lpstr>
      <vt:lpstr>sohne</vt:lpstr>
      <vt:lpstr>source-serif-pro</vt:lpstr>
      <vt:lpstr>Office Theme</vt:lpstr>
      <vt:lpstr>Analyzing HR Data Insights of Employee Demographics &amp; Salary Trends (Using MySQL &amp; Tableau)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Biondi</dc:creator>
  <cp:lastModifiedBy>Jeffrey Biondi</cp:lastModifiedBy>
  <cp:revision>7</cp:revision>
  <dcterms:created xsi:type="dcterms:W3CDTF">2024-03-18T13:43:15Z</dcterms:created>
  <dcterms:modified xsi:type="dcterms:W3CDTF">2024-04-03T19:26:44Z</dcterms:modified>
</cp:coreProperties>
</file>